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media/media1.mp4" ContentType="video/unknown"/>
  <Override PartName="/ppt/media/image2.jpeg" ContentType="image/jpeg"/>
  <Override PartName="/ppt/media/image3.jpeg" ContentType="image/jpeg"/>
  <Override PartName="/ppt/notesSlides/notesSlide1.xml" ContentType="application/vnd.openxmlformats-officedocument.presentationml.notesSlide+xml"/>
  <Override PartName="/ppt/media/image4.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2.mp4" ContentType="video/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5.jpeg" ContentType="image/jpeg"/>
  <Override PartName="/ppt/notesSlides/notesSlide15.xml" ContentType="application/vnd.openxmlformats-officedocument.presentationml.notesSlide+xml"/>
  <Override PartName="/ppt/media/media3.mp4" ContentType="video/unknown"/>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6.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7.jpeg" ContentType="image/jpeg"/>
  <Override PartName="/ppt/notesSlides/notesSlide52.xml" ContentType="application/vnd.openxmlformats-officedocument.presentationml.notesSlide+xml"/>
  <Override PartName="/ppt/media/image8.jpeg" ContentType="image/jpeg"/>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media/image9.jpeg" ContentType="image/jpeg"/>
  <Override PartName="/ppt/media/media4.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IBAN account... </a:t>
            </a:r>
          </a:p>
          <a:p>
            <a:pPr/>
            <a:r>
              <a:t>Free </a:t>
            </a:r>
          </a:p>
          <a:p>
            <a:pPr/>
            <a:r>
              <a:t>Free ATM withdrawals world wide</a:t>
            </a:r>
          </a:p>
          <a:p>
            <a:pPr/>
            <a:r>
              <a:t>Free FX exchange, at interbank rates</a:t>
            </a:r>
          </a:p>
          <a:p>
            <a:pPr/>
            <a:r>
              <a:t>Hottest trend right now... Metal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LEAN - Toyota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What is OB really? Wiki example</a:t>
            </a:r>
          </a:p>
          <a:p>
            <a:pPr/>
            <a:r>
              <a:t>Major problem to treat the future as non exponential</a:t>
            </a:r>
          </a:p>
          <a:p>
            <a:pPr/>
            <a:r>
              <a:t>And keep working with month or even year long deployments..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This is where you either are able to fight your self out of the black hole or kept being sucked down the drain...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This is where you either are able to fight your self out of the black hole or kept being sucked down the drain...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This is where you either are able to fight your self out of the black hole or kept being sucked down the drain...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This is where you either are able to fight your self out of the black hole or kept being sucked down the drain...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This is where you either are able to fight your self out of the black hole or kept being sucked down the drain...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This is where you either are able to fight your self out of the black hole or kept being sucked down the drain...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This is where you either are able to fight your self out of the black hole or kept being sucked down the drain...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What is OB really? Wiki example</a:t>
            </a:r>
          </a:p>
          <a:p>
            <a:pPr/>
            <a:r>
              <a:t>Major problem to treat the future as non exponential</a:t>
            </a:r>
          </a:p>
          <a:p>
            <a:pPr/>
            <a:r>
              <a:t>And keep working with month or even year long deployments..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They offer live insurance on demand...</a:t>
            </a:r>
          </a:p>
          <a:p>
            <a:pPr/>
            <a:r>
              <a:t>Chat bots / even launched in Turkey of all markets 2015.. hello</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LEAN - Toyota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LEAN - Toyota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LEAN - Toyota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LEAN - Toyota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LEAN - Toyota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LEAN - Toyota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For an idea to be successful, it needs to simultaneously address three types of risks: customer risk, market risk, and technical risk. We can also show this as the intersection of IDEO’s three circles:</a:t>
            </a:r>
          </a:p>
          <a:p>
            <a:pPr/>
          </a:p>
          <a:p>
            <a:pPr/>
            <a:r>
              <a:t>Make sure the starting links in your chain cover all three risks and that they are ideally grounded in factual data. If not, you know what to do next. Get some answers by running some learning experiments.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For an idea to be successful, it needs to simultaneously address three types of risks: customer risk, market risk, and technical risk. We can also show this as the intersection of IDEO’s three circles:</a:t>
            </a:r>
          </a:p>
          <a:p>
            <a:pPr/>
          </a:p>
          <a:p>
            <a:pPr/>
            <a:r>
              <a:t>Make sure the starting links in your chain cover all three risks and that they are ideally grounded in factual data. If not, you know what to do next. Get some answers by running some learning experiments.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t>LEAN - Toyota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LEAN - Toyota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The big impact here is the fact no money actually change their hand to or from a bank account....oops</a:t>
            </a:r>
          </a:p>
          <a:p>
            <a:pPr/>
            <a:r>
              <a:t>Ali and We takes 0,1% transactions fees over a specific limit.. otherwise its free, but the money are kept in peoples wallets...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LEAN - Toyota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For an idea to be successful, it needs to simultaneously address three types of risks: customer risk, market risk, and technical risk. We can also show this as the intersection of IDEO’s three circles:</a:t>
            </a:r>
          </a:p>
          <a:p>
            <a:pPr/>
          </a:p>
          <a:p>
            <a:pPr/>
            <a:r>
              <a:t>Make sure the starting links in your chain cover all three risks and that they are ideally grounded in factual data. If not, you know what to do next. Get some answers by running some learning experiments.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For an idea to be successful, it needs to simultaneously address three types of risks: customer risk, market risk, and technical risk. We can also show this as the intersection of IDEO’s three circles:</a:t>
            </a:r>
          </a:p>
          <a:p>
            <a:pPr/>
          </a:p>
          <a:p>
            <a:pPr/>
            <a:r>
              <a:t>Make sure the starting links in your chain cover all three risks and that they are ideally grounded in factual data. If not, you know what to do next. Get some answers by running some learning experiments.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“Startups operate under conditions of extreme uncertainty.”</a:t>
            </a:r>
          </a:p>
          <a:p>
            <a:pPr/>
            <a:r>
              <a:t>- Eric Ries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OMNI, measure - på riktigt... inte teoretiskt.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r>
              <a:t>LEAN - Toyota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OMNI, measure - på riktigt... inte teoretiskt.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For an idea to be successful, it needs to simultaneously address three types of risks: customer risk, market risk, and technical risk. We can also show this as the intersection of IDEO’s three circles:</a:t>
            </a:r>
          </a:p>
          <a:p>
            <a:pPr/>
          </a:p>
          <a:p>
            <a:pPr/>
            <a:r>
              <a:t>Make sure the starting links in your chain cover all three risks and that they are ideally grounded in factual data. If not, you know what to do next. Get some answers by running some learning experiments.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p>
            <a:pPr/>
            <a:r>
              <a:t>For an idea to be successful, it needs to simultaneously address three types of risks: customer risk, market risk, and technical risk. We can also show this as the intersection of IDEO’s three circles:</a:t>
            </a:r>
          </a:p>
          <a:p>
            <a:pPr/>
          </a:p>
          <a:p>
            <a:pPr/>
            <a:r>
              <a:t>Make sure the starting links in your chain cover all three risks and that they are ideally grounded in factual data. If not, you know what to do next. Get some answers by running some learning experiments.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hape 496"/>
          <p:cNvSpPr/>
          <p:nvPr>
            <p:ph type="sldImg"/>
          </p:nvPr>
        </p:nvSpPr>
        <p:spPr>
          <a:prstGeom prst="rect">
            <a:avLst/>
          </a:prstGeom>
        </p:spPr>
        <p:txBody>
          <a:bodyPr/>
          <a:lstStyle/>
          <a:p>
            <a:pPr/>
          </a:p>
        </p:txBody>
      </p:sp>
      <p:sp>
        <p:nvSpPr>
          <p:cNvPr id="497" name="Shape 497"/>
          <p:cNvSpPr/>
          <p:nvPr>
            <p:ph type="body" sz="quarter" idx="1"/>
          </p:nvPr>
        </p:nvSpPr>
        <p:spPr>
          <a:prstGeom prst="rect">
            <a:avLst/>
          </a:prstGeom>
        </p:spPr>
        <p:txBody>
          <a:bodyPr/>
          <a:lstStyle/>
          <a:p>
            <a:pPr/>
            <a:r>
              <a:t>For an idea to be successful, it needs to simultaneously address three types of risks: customer risk, market risk, and technical risk. We can also show this as the intersection of IDEO’s three circles:</a:t>
            </a:r>
          </a:p>
          <a:p>
            <a:pPr/>
          </a:p>
          <a:p>
            <a:pPr/>
            <a:r>
              <a:t>Make sure the starting links in your chain cover all three risks and that they are ideally grounded in factual data. If not, you know what to do next. Get some answers by running some learning experiments.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Banks are tech companies, but not operating as one... yet</a:t>
            </a:r>
          </a:p>
          <a:p>
            <a:pPr/>
          </a:p>
          <a:p>
            <a:pPr/>
            <a:r>
              <a:t>Banking as a Service, Banking as a Platform etc etc</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r>
              <a:t>For an idea to be successful, it needs to simultaneously address three types of risks: customer risk, market risk, and technical risk. We can also show this as the intersection of IDEO’s three circles:</a:t>
            </a:r>
          </a:p>
          <a:p>
            <a:pPr/>
          </a:p>
          <a:p>
            <a:pPr/>
            <a:r>
              <a:t>Make sure the starting links in your chain cover all three risks and that they are ideally grounded in factual data. If not, you know what to do next. Get some answers by running some learning experiments.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Shape 506"/>
          <p:cNvSpPr/>
          <p:nvPr>
            <p:ph type="sldImg"/>
          </p:nvPr>
        </p:nvSpPr>
        <p:spPr>
          <a:prstGeom prst="rect">
            <a:avLst/>
          </a:prstGeom>
        </p:spPr>
        <p:txBody>
          <a:bodyPr/>
          <a:lstStyle/>
          <a:p>
            <a:pPr/>
          </a:p>
        </p:txBody>
      </p:sp>
      <p:sp>
        <p:nvSpPr>
          <p:cNvPr id="507" name="Shape 507"/>
          <p:cNvSpPr/>
          <p:nvPr>
            <p:ph type="body" sz="quarter" idx="1"/>
          </p:nvPr>
        </p:nvSpPr>
        <p:spPr>
          <a:prstGeom prst="rect">
            <a:avLst/>
          </a:prstGeom>
        </p:spPr>
        <p:txBody>
          <a:bodyPr/>
          <a:lstStyle/>
          <a:p>
            <a:pPr/>
            <a:r>
              <a:t>LEAN - Toyota</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p>
            <a:pPr/>
            <a:r>
              <a:t>LEAN - Toyota</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p>
            <a:pPr/>
            <a:r>
              <a:t>LEAN - Toyota</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a:r>
              <a:t>LEAN - Toyota</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Shape 575"/>
          <p:cNvSpPr/>
          <p:nvPr>
            <p:ph type="sldImg"/>
          </p:nvPr>
        </p:nvSpPr>
        <p:spPr>
          <a:prstGeom prst="rect">
            <a:avLst/>
          </a:prstGeom>
        </p:spPr>
        <p:txBody>
          <a:bodyPr/>
          <a:lstStyle/>
          <a:p>
            <a:pPr/>
          </a:p>
        </p:txBody>
      </p:sp>
      <p:sp>
        <p:nvSpPr>
          <p:cNvPr id="576" name="Shape 576"/>
          <p:cNvSpPr/>
          <p:nvPr>
            <p:ph type="body" sz="quarter" idx="1"/>
          </p:nvPr>
        </p:nvSpPr>
        <p:spPr>
          <a:prstGeom prst="rect">
            <a:avLst/>
          </a:prstGeom>
        </p:spPr>
        <p:txBody>
          <a:bodyPr/>
          <a:lstStyle/>
          <a:p>
            <a:pPr/>
            <a:r>
              <a:t>LEAN - Toyota</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Shape 580"/>
          <p:cNvSpPr/>
          <p:nvPr>
            <p:ph type="sldImg"/>
          </p:nvPr>
        </p:nvSpPr>
        <p:spPr>
          <a:prstGeom prst="rect">
            <a:avLst/>
          </a:prstGeom>
        </p:spPr>
        <p:txBody>
          <a:bodyPr/>
          <a:lstStyle/>
          <a:p>
            <a:pPr/>
          </a:p>
        </p:txBody>
      </p:sp>
      <p:sp>
        <p:nvSpPr>
          <p:cNvPr id="581" name="Shape 581"/>
          <p:cNvSpPr/>
          <p:nvPr>
            <p:ph type="body" sz="quarter" idx="1"/>
          </p:nvPr>
        </p:nvSpPr>
        <p:spPr>
          <a:prstGeom prst="rect">
            <a:avLst/>
          </a:prstGeom>
        </p:spPr>
        <p:txBody>
          <a:bodyPr/>
          <a:lstStyle/>
          <a:p>
            <a:pPr/>
            <a:r>
              <a:t>For an idea to be successful, it needs to simultaneously address three types of risks: customer risk, market risk, and technical risk. We can also show this as the intersection of IDEO’s three circles:</a:t>
            </a:r>
          </a:p>
          <a:p>
            <a:pPr/>
          </a:p>
          <a:p>
            <a:pPr/>
            <a:r>
              <a:t>Make sure the starting links in your chain cover all three risks and that they are ideally grounded in factual data. If not, you know what to do next. Get some answers by running some learning experiments.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a:r>
              <a:t>Vad är det vi ska bygga då??</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Shape 590"/>
          <p:cNvSpPr/>
          <p:nvPr>
            <p:ph type="sldImg"/>
          </p:nvPr>
        </p:nvSpPr>
        <p:spPr>
          <a:prstGeom prst="rect">
            <a:avLst/>
          </a:prstGeom>
        </p:spPr>
        <p:txBody>
          <a:bodyPr/>
          <a:lstStyle/>
          <a:p>
            <a:pPr/>
          </a:p>
        </p:txBody>
      </p:sp>
      <p:sp>
        <p:nvSpPr>
          <p:cNvPr id="591" name="Shape 591"/>
          <p:cNvSpPr/>
          <p:nvPr>
            <p:ph type="body" sz="quarter" idx="1"/>
          </p:nvPr>
        </p:nvSpPr>
        <p:spPr>
          <a:prstGeom prst="rect">
            <a:avLst/>
          </a:prstGeom>
        </p:spPr>
        <p:txBody>
          <a:bodyPr/>
          <a:lstStyle/>
          <a:p>
            <a:pPr/>
            <a:r>
              <a:t>Lean Canvas fill order from Running Lean by Ash Maurya.</a:t>
            </a:r>
          </a:p>
          <a:p>
            <a:pPr/>
            <a:r>
              <a:t>testing Lean Canvas with other startups in my workshops and was particularly encouraged by it’s ability to enable more learning versus pitching conversations.</a:t>
            </a:r>
          </a:p>
          <a:p>
            <a:pPr/>
            <a:r>
              <a:t>Lean Canvas also became a critical part of the methodology described in my book: Running Lean </a:t>
            </a:r>
          </a:p>
          <a:p>
            <a:pPr/>
          </a:p>
          <a:p>
            <a:pPr/>
            <a:r>
              <a:t>Problem</a:t>
            </a:r>
          </a:p>
          <a:p>
            <a:pPr/>
            <a:r>
              <a:t>Most startups fail, not because they fail to build what they set out to build, </a:t>
            </a:r>
            <a:r>
              <a:rPr b="1"/>
              <a:t>but because they waste time, money, and effort building the wrong product</a:t>
            </a:r>
            <a:r>
              <a:t>. I attribute a significant contributor to this failure to </a:t>
            </a:r>
            <a:r>
              <a:rPr u="sng"/>
              <a:t>a lack of proper “problem understanding” from the start.</a:t>
            </a:r>
            <a:endParaRPr u="sng"/>
          </a:p>
          <a:p>
            <a:pPr/>
            <a:r>
              <a:t>“A problem well stated is a problem half-solved.”</a:t>
            </a:r>
          </a:p>
          <a:p>
            <a:pPr/>
            <a:r>
              <a:t>- Charles Kettering</a:t>
            </a:r>
          </a:p>
          <a:p>
            <a:pPr/>
            <a:r>
              <a:t>That is why I chose to make the “Problem” box explicit and not a derivative of something else like Value Proposition.</a:t>
            </a:r>
          </a:p>
          <a:p>
            <a:pPr/>
          </a:p>
          <a:p>
            <a:pPr/>
            <a:r>
              <a:t>Solution</a:t>
            </a:r>
          </a:p>
          <a:p>
            <a:pPr/>
            <a:r>
              <a:t>Once you understand the problem, you are then in the best position to define a possible solution.</a:t>
            </a:r>
          </a:p>
          <a:p>
            <a:pPr/>
          </a:p>
          <a:p>
            <a:pPr/>
            <a:r>
              <a:t>Left unchecked, we often fall in love with our first solution and end up cornering ourselves into legacy. Keeping the solution box small also aligns well with the concept of a “Minimum Viable Product” (MVP).</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Shape 595"/>
          <p:cNvSpPr/>
          <p:nvPr>
            <p:ph type="sldImg"/>
          </p:nvPr>
        </p:nvSpPr>
        <p:spPr>
          <a:prstGeom prst="rect">
            <a:avLst/>
          </a:prstGeom>
        </p:spPr>
        <p:txBody>
          <a:bodyPr/>
          <a:lstStyle/>
          <a:p>
            <a:pPr/>
          </a:p>
        </p:txBody>
      </p:sp>
      <p:sp>
        <p:nvSpPr>
          <p:cNvPr id="596" name="Shape 596"/>
          <p:cNvSpPr/>
          <p:nvPr>
            <p:ph type="body" sz="quarter" idx="1"/>
          </p:nvPr>
        </p:nvSpPr>
        <p:spPr>
          <a:prstGeom prst="rect">
            <a:avLst/>
          </a:prstGeom>
        </p:spPr>
        <p:txBody>
          <a:bodyPr/>
          <a:lstStyle/>
          <a:p>
            <a:pPr/>
            <a:r>
              <a:t>The original question then morphed into: Why is there a different suggested fill order across your books and the online app? Which is the right order?</a:t>
            </a:r>
          </a:p>
          <a:p>
            <a:pPr/>
            <a:r>
              <a:t>After years of coaching and reviewing of thousands of Lean Canvases, I have finally uncovered the right fill order and I’m ready to reveal it.</a:t>
            </a:r>
          </a:p>
          <a:p>
            <a:pPr/>
            <a:r>
              <a:t>Are you ready? Wait for it…</a:t>
            </a:r>
          </a:p>
          <a:p>
            <a:pPr/>
            <a:r>
              <a:t>There is none.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Banks are tech companies, but not operating as one... yet</a:t>
            </a:r>
          </a:p>
          <a:p>
            <a:pPr/>
          </a:p>
          <a:p>
            <a:pPr/>
            <a:r>
              <a:t>Banking as a Service, Banking as a Platform etc etc</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Shape 609"/>
          <p:cNvSpPr/>
          <p:nvPr>
            <p:ph type="sldImg"/>
          </p:nvPr>
        </p:nvSpPr>
        <p:spPr>
          <a:prstGeom prst="rect">
            <a:avLst/>
          </a:prstGeom>
        </p:spPr>
        <p:txBody>
          <a:bodyPr/>
          <a:lstStyle/>
          <a:p>
            <a:pPr/>
          </a:p>
        </p:txBody>
      </p:sp>
      <p:sp>
        <p:nvSpPr>
          <p:cNvPr id="610" name="Shape 610"/>
          <p:cNvSpPr/>
          <p:nvPr>
            <p:ph type="body" sz="quarter" idx="1"/>
          </p:nvPr>
        </p:nvSpPr>
        <p:spPr>
          <a:prstGeom prst="rect">
            <a:avLst/>
          </a:prstGeom>
        </p:spPr>
        <p:txBody>
          <a:bodyPr/>
          <a:lstStyle/>
          <a:p>
            <a:pPr/>
            <a:r>
              <a:t>The best way to find a good idea is to have lots of them.</a:t>
            </a:r>
          </a:p>
          <a:p>
            <a:pPr/>
            <a:r>
              <a:t>Idea generation doesn’t have to start with customers and problems.</a:t>
            </a:r>
          </a:p>
          <a:p>
            <a:pPr/>
            <a:r>
              <a:t>The real challenge, however, isn’t with idea generation, but idea validation.</a:t>
            </a:r>
          </a:p>
          <a:p>
            <a:pPr/>
            <a:r>
              <a:t>While idea generation shouldn’t be constrained with a fill order, there is an optimal ideal validation order.</a:t>
            </a:r>
          </a:p>
          <a:p>
            <a:pPr/>
            <a:r>
              <a:t>An effective validation plan prioritizes the testing of your riskiest assumptions first. How do you uncover your riskiest assumptions? This is where a Lean Canvas, properly used, can help.</a:t>
            </a:r>
          </a:p>
          <a:p>
            <a:pPr/>
          </a:p>
          <a:p>
            <a:pPr/>
            <a:r>
              <a:t>As with jigsaw puzzles, ideas can have many different starting points. Irrespective of where you start though, you still need to end up with a picture that comes together (business model story).</a:t>
            </a:r>
          </a:p>
          <a:p>
            <a:pPr/>
            <a:r>
              <a:t>The goal of sketching a Lean Canvas is deconstructing an idea so that you see it more clearly. While imposing a starting point (like customer and problems) was well-intentioned (because they tend to the riskier boxes), I found that too many people would often fake these boxes anyway. They would write problem statements to justify a solution that they already wanted to build. And, in the process, gave themselves a false sense of comfort.</a:t>
            </a:r>
          </a:p>
          <a:p>
            <a:pPr/>
            <a:r>
              <a:t>When you’ve already decided to build a hammer, everything looks like a nail.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Shape 644"/>
          <p:cNvSpPr/>
          <p:nvPr>
            <p:ph type="sldImg"/>
          </p:nvPr>
        </p:nvSpPr>
        <p:spPr>
          <a:prstGeom prst="rect">
            <a:avLst/>
          </a:prstGeom>
        </p:spPr>
        <p:txBody>
          <a:bodyPr/>
          <a:lstStyle/>
          <a:p>
            <a:pPr/>
          </a:p>
        </p:txBody>
      </p:sp>
      <p:sp>
        <p:nvSpPr>
          <p:cNvPr id="645" name="Shape 645"/>
          <p:cNvSpPr/>
          <p:nvPr>
            <p:ph type="body" sz="quarter" idx="1"/>
          </p:nvPr>
        </p:nvSpPr>
        <p:spPr>
          <a:prstGeom prst="rect">
            <a:avLst/>
          </a:prstGeom>
        </p:spPr>
        <p:txBody>
          <a:bodyPr/>
          <a:lstStyle/>
          <a:p>
            <a:pPr/>
            <a:r>
              <a:t>For an idea to be successful, it needs to simultaneously address three types of risks: customer risk, market risk, and technical risk. We can also show this as the intersection of IDEO’s three circles:</a:t>
            </a:r>
          </a:p>
          <a:p>
            <a:pPr/>
          </a:p>
          <a:p>
            <a:pPr/>
            <a:r>
              <a:t>Make sure the starting links in your chain cover all three risks and that they are ideally grounded in factual data. If not, you know what to do next. Get some answers by running some learning experiments.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Shape 654"/>
          <p:cNvSpPr/>
          <p:nvPr>
            <p:ph type="sldImg"/>
          </p:nvPr>
        </p:nvSpPr>
        <p:spPr>
          <a:prstGeom prst="rect">
            <a:avLst/>
          </a:prstGeom>
        </p:spPr>
        <p:txBody>
          <a:bodyPr/>
          <a:lstStyle/>
          <a:p>
            <a:pPr/>
          </a:p>
        </p:txBody>
      </p:sp>
      <p:sp>
        <p:nvSpPr>
          <p:cNvPr id="655" name="Shape 655"/>
          <p:cNvSpPr/>
          <p:nvPr>
            <p:ph type="body" sz="quarter" idx="1"/>
          </p:nvPr>
        </p:nvSpPr>
        <p:spPr>
          <a:prstGeom prst="rect">
            <a:avLst/>
          </a:prstGeom>
        </p:spPr>
        <p:txBody>
          <a:bodyPr/>
          <a:lstStyle/>
          <a:p>
            <a:pPr/>
            <a:r>
              <a:t>Liberal Arts science goal is to educate this.</a:t>
            </a:r>
          </a:p>
          <a:p>
            <a:pPr/>
            <a:r>
              <a:t>These kind of people are the ones Jeff Bezos looking for to give you a real example.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Shape 675"/>
          <p:cNvSpPr/>
          <p:nvPr>
            <p:ph type="sldImg"/>
          </p:nvPr>
        </p:nvSpPr>
        <p:spPr>
          <a:prstGeom prst="rect">
            <a:avLst/>
          </a:prstGeom>
        </p:spPr>
        <p:txBody>
          <a:bodyPr/>
          <a:lstStyle/>
          <a:p>
            <a:pPr/>
          </a:p>
        </p:txBody>
      </p:sp>
      <p:sp>
        <p:nvSpPr>
          <p:cNvPr id="676" name="Shape 676"/>
          <p:cNvSpPr/>
          <p:nvPr>
            <p:ph type="body" sz="quarter" idx="1"/>
          </p:nvPr>
        </p:nvSpPr>
        <p:spPr>
          <a:prstGeom prst="rect">
            <a:avLst/>
          </a:prstGeom>
        </p:spPr>
        <p:txBody>
          <a:bodyPr/>
          <a:lstStyle/>
          <a:p>
            <a:pPr/>
            <a:r>
              <a:t>How do you setup a ultra efficient biz and dev team, just like in a startup, within your current organization structures and... culture.. well you don’t!</a:t>
            </a:r>
          </a:p>
          <a:p>
            <a:pPr/>
          </a:p>
          <a:p>
            <a:pPr/>
            <a:r>
              <a:t>Talking about being brave... like Maria mentioned earlier</a:t>
            </a:r>
          </a:p>
          <a:p>
            <a:pPr/>
            <a:r>
              <a:t>2015 Citibank, CFO and Megan Fox, CMO stated you cant change a culture... u have to start over...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Shape 681"/>
          <p:cNvSpPr/>
          <p:nvPr>
            <p:ph type="sldImg"/>
          </p:nvPr>
        </p:nvSpPr>
        <p:spPr>
          <a:prstGeom prst="rect">
            <a:avLst/>
          </a:prstGeom>
        </p:spPr>
        <p:txBody>
          <a:bodyPr/>
          <a:lstStyle/>
          <a:p>
            <a:pPr/>
          </a:p>
        </p:txBody>
      </p:sp>
      <p:sp>
        <p:nvSpPr>
          <p:cNvPr id="682" name="Shape 682"/>
          <p:cNvSpPr/>
          <p:nvPr>
            <p:ph type="body" sz="quarter" idx="1"/>
          </p:nvPr>
        </p:nvSpPr>
        <p:spPr>
          <a:prstGeom prst="rect">
            <a:avLst/>
          </a:prstGeom>
        </p:spPr>
        <p:txBody>
          <a:bodyPr/>
          <a:lstStyle/>
          <a:p>
            <a:pPr/>
            <a:r>
              <a:t>Wouldnt this risk chaos if implemented?</a:t>
            </a:r>
          </a:p>
          <a:p>
            <a:pPr/>
            <a:r>
              <a:t>Steve Jobs - it doesn’t make sense to hire smart people and tell them what to do</a:t>
            </a:r>
          </a:p>
          <a:p>
            <a:pPr/>
            <a:r>
              <a:t>We hire smart people so they can tell us what to do...</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Shape 696"/>
          <p:cNvSpPr/>
          <p:nvPr>
            <p:ph type="sldImg"/>
          </p:nvPr>
        </p:nvSpPr>
        <p:spPr>
          <a:prstGeom prst="rect">
            <a:avLst/>
          </a:prstGeom>
        </p:spPr>
        <p:txBody>
          <a:bodyPr/>
          <a:lstStyle/>
          <a:p>
            <a:pPr/>
          </a:p>
        </p:txBody>
      </p:sp>
      <p:sp>
        <p:nvSpPr>
          <p:cNvPr id="697" name="Shape 697"/>
          <p:cNvSpPr/>
          <p:nvPr>
            <p:ph type="body" sz="quarter" idx="1"/>
          </p:nvPr>
        </p:nvSpPr>
        <p:spPr>
          <a:prstGeom prst="rect">
            <a:avLst/>
          </a:prstGeom>
        </p:spPr>
        <p:txBody>
          <a:bodyPr/>
          <a:lstStyle/>
          <a:p>
            <a:pPr/>
            <a:r>
              <a:t>Deciding which APIs to build requires taking a dual perspective: identifying which can enable important customer-facing applications/solutions and which can build a sound technical foundation. Within that context, IT leaders can prioritize API development based on the business’s strategy, business and modernization impact, and ability to execute. For example, a regional bank began with APIs that digitized a key customer journey. It then went on to build APIs that simplified the architecture and drove efficiencies.</a:t>
            </a:r>
          </a:p>
          <a:p>
            <a:pPr/>
          </a:p>
          <a:p>
            <a:pPr/>
            <a:r>
              <a:t>Customer journeys are a good place to start thinking about which APIs to build. A focus on journeys can identify which APIs can stitch together disparate IT systems to deliver a seamless end-to-end customer experience. To maximize the impact, tech leaders should also consider three additional ways APIs can provide value.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p>
            <a:pPr/>
            <a:r>
              <a:t>Deciding which APIs to build requires taking a dual perspective: identifying which can enable important customer-facing applications/solutions and which can build a sound technical foundation. Within that context, IT leaders can prioritize API development based on the business’s strategy, business and modernization impact, and ability to execute. For example, a regional bank began with APIs that digitized a key customer journey. It then went on to build APIs that simplified the architecture and drove efficiencies.</a:t>
            </a:r>
          </a:p>
          <a:p>
            <a:pPr/>
          </a:p>
          <a:p>
            <a:pPr/>
            <a:r>
              <a:t>Customer journeys are a good place to start thinking about which APIs to build. A focus on journeys can identify which APIs can stitch together disparate IT systems to deliver a seamless end-to-end customer experience. To maximize the impact, tech leaders should also consider three additional ways APIs can provide value.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Shape 708"/>
          <p:cNvSpPr/>
          <p:nvPr>
            <p:ph type="sldImg"/>
          </p:nvPr>
        </p:nvSpPr>
        <p:spPr>
          <a:prstGeom prst="rect">
            <a:avLst/>
          </a:prstGeom>
        </p:spPr>
        <p:txBody>
          <a:bodyPr/>
          <a:lstStyle/>
          <a:p>
            <a:pPr/>
          </a:p>
        </p:txBody>
      </p:sp>
      <p:sp>
        <p:nvSpPr>
          <p:cNvPr id="709" name="Shape 709"/>
          <p:cNvSpPr/>
          <p:nvPr>
            <p:ph type="body" sz="quarter" idx="1"/>
          </p:nvPr>
        </p:nvSpPr>
        <p:spPr>
          <a:prstGeom prst="rect">
            <a:avLst/>
          </a:prstGeom>
        </p:spPr>
        <p:txBody>
          <a:bodyPr/>
          <a:lstStyle/>
          <a:p>
            <a:pPr/>
            <a:r>
              <a:t>Deciding which APIs to build requires taking a dual perspective: identifying which can enable important customer-facing applications/solutions and which can build a sound technical foundation. Within that context, IT leaders can prioritize API development based on the business’s strategy, business and modernization impact, and ability to execute. For example, a regional bank began with APIs that digitized a key customer journey. It then went on to build APIs that simplified the architecture and drove efficiencies.</a:t>
            </a:r>
          </a:p>
          <a:p>
            <a:pPr/>
          </a:p>
          <a:p>
            <a:pPr/>
            <a:r>
              <a:t>Customer journeys are a good place to start thinking about which APIs to build. A focus on journeys can identify which APIs can stitch together disparate IT systems to deliver a seamless end-to-end customer experience. To maximize the impact, tech leaders should also consider three additional ways APIs can provide value.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Shape 714"/>
          <p:cNvSpPr/>
          <p:nvPr>
            <p:ph type="sldImg"/>
          </p:nvPr>
        </p:nvSpPr>
        <p:spPr>
          <a:prstGeom prst="rect">
            <a:avLst/>
          </a:prstGeom>
        </p:spPr>
        <p:txBody>
          <a:bodyPr/>
          <a:lstStyle/>
          <a:p>
            <a:pPr/>
          </a:p>
        </p:txBody>
      </p:sp>
      <p:sp>
        <p:nvSpPr>
          <p:cNvPr id="715" name="Shape 715"/>
          <p:cNvSpPr/>
          <p:nvPr>
            <p:ph type="body" sz="quarter" idx="1"/>
          </p:nvPr>
        </p:nvSpPr>
        <p:spPr>
          <a:prstGeom prst="rect">
            <a:avLst/>
          </a:prstGeom>
        </p:spPr>
        <p:txBody>
          <a:bodyPr/>
          <a:lstStyle/>
          <a:p>
            <a:pPr/>
            <a:r>
              <a:t>Deciding which APIs to build requires taking a dual perspective: identifying which can enable important customer-facing applications/solutions and which can build a sound technical foundation. Within that context, IT leaders can prioritize API development based on the business’s strategy, business and modernization impact, and ability to execute. For example, a regional bank began with APIs that digitized a key customer journey. It then went on to build APIs that simplified the architecture and drove efficiencies.</a:t>
            </a:r>
          </a:p>
          <a:p>
            <a:pPr/>
          </a:p>
          <a:p>
            <a:pPr/>
            <a:r>
              <a:t>Customer journeys are a good place to start thinking about which APIs to build. A focus on journeys can identify which APIs can stitch together disparate IT systems to deliver a seamless end-to-end customer experience. To maximize the impact, tech leaders should also consider three additional ways APIs can provide value.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Shape 719"/>
          <p:cNvSpPr/>
          <p:nvPr>
            <p:ph type="sldImg"/>
          </p:nvPr>
        </p:nvSpPr>
        <p:spPr>
          <a:prstGeom prst="rect">
            <a:avLst/>
          </a:prstGeom>
        </p:spPr>
        <p:txBody>
          <a:bodyPr/>
          <a:lstStyle/>
          <a:p>
            <a:pPr/>
          </a:p>
        </p:txBody>
      </p:sp>
      <p:sp>
        <p:nvSpPr>
          <p:cNvPr id="720" name="Shape 720"/>
          <p:cNvSpPr/>
          <p:nvPr>
            <p:ph type="body" sz="quarter" idx="1"/>
          </p:nvPr>
        </p:nvSpPr>
        <p:spPr>
          <a:prstGeom prst="rect">
            <a:avLst/>
          </a:prstGeom>
        </p:spPr>
        <p:txBody>
          <a:bodyPr/>
          <a:lstStyle/>
          <a:p>
            <a:pPr/>
            <a:r>
              <a:t>Deciding which APIs to build requires taking a dual perspective: identifying which can enable important customer-facing applications/solutions and which can build a sound technical foundation. Within that context, IT leaders can prioritize API development based on the business’s strategy, business and modernization impact, and ability to execute. For example, a regional bank began with APIs that digitized a key customer journey. It then went on to build APIs that simplified the architecture and drove efficiencies.</a:t>
            </a:r>
          </a:p>
          <a:p>
            <a:pPr/>
          </a:p>
          <a:p>
            <a:pPr/>
            <a:r>
              <a:t>Customer journeys are a good place to start thinking about which APIs to build. A focus on journeys can identify which APIs can stitch together disparate IT systems to deliver a seamless end-to-end customer experience. To maximize the impact, tech leaders should also consider three additional ways APIs can provide value.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nätverk, allt möjliggörs via APIer</a:t>
            </a:r>
          </a:p>
          <a:p>
            <a:pPr/>
            <a:r>
              <a:t>affärsmodeller...</a:t>
            </a:r>
          </a:p>
          <a:p>
            <a:pPr/>
            <a:r>
              <a:t>säkerhet, iot.. </a:t>
            </a:r>
          </a:p>
          <a:p>
            <a:pPr/>
          </a:p>
          <a:p>
            <a:pPr/>
            <a:r>
              <a:t>Banks are tech companies, but not operating as one... yet</a:t>
            </a:r>
          </a:p>
          <a:p>
            <a:pPr/>
          </a:p>
          <a:p>
            <a:pPr/>
            <a:r>
              <a:t>Banking as a Service, Banking as a Platform etc etc</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Shape 725"/>
          <p:cNvSpPr/>
          <p:nvPr>
            <p:ph type="sldImg"/>
          </p:nvPr>
        </p:nvSpPr>
        <p:spPr>
          <a:prstGeom prst="rect">
            <a:avLst/>
          </a:prstGeom>
        </p:spPr>
        <p:txBody>
          <a:bodyPr/>
          <a:lstStyle/>
          <a:p>
            <a:pPr/>
          </a:p>
        </p:txBody>
      </p:sp>
      <p:sp>
        <p:nvSpPr>
          <p:cNvPr id="726" name="Shape 726"/>
          <p:cNvSpPr/>
          <p:nvPr>
            <p:ph type="body" sz="quarter" idx="1"/>
          </p:nvPr>
        </p:nvSpPr>
        <p:spPr>
          <a:prstGeom prst="rect">
            <a:avLst/>
          </a:prstGeom>
        </p:spPr>
        <p:txBody>
          <a:bodyPr/>
          <a:lstStyle/>
          <a:p>
            <a:pPr/>
            <a:r>
              <a:t>Deciding which APIs to build requires taking a dual perspective: identifying which can enable important customer-facing applications/solutions and which can build a sound technical foundation. Within that context, IT leaders can prioritize API development based on the business’s strategy, business and modernization impact, and ability to execute. For example, a regional bank began with APIs that digitized a key customer journey. It then went on to build APIs that simplified the architecture and drove efficiencies.</a:t>
            </a:r>
          </a:p>
          <a:p>
            <a:pPr/>
          </a:p>
          <a:p>
            <a:pPr/>
            <a:r>
              <a:t>Customer journeys are a good place to start thinking about which APIs to build. A focus on journeys can identify which APIs can stitch together disparate IT systems to deliver a seamless end-to-end customer experience. To maximize the impact, tech leaders should also consider three additional ways APIs can provide value.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Shape 731"/>
          <p:cNvSpPr/>
          <p:nvPr>
            <p:ph type="sldImg"/>
          </p:nvPr>
        </p:nvSpPr>
        <p:spPr>
          <a:prstGeom prst="rect">
            <a:avLst/>
          </a:prstGeom>
        </p:spPr>
        <p:txBody>
          <a:bodyPr/>
          <a:lstStyle/>
          <a:p>
            <a:pPr/>
          </a:p>
        </p:txBody>
      </p:sp>
      <p:sp>
        <p:nvSpPr>
          <p:cNvPr id="732" name="Shape 732"/>
          <p:cNvSpPr/>
          <p:nvPr>
            <p:ph type="body" sz="quarter" idx="1"/>
          </p:nvPr>
        </p:nvSpPr>
        <p:spPr>
          <a:prstGeom prst="rect">
            <a:avLst/>
          </a:prstGeom>
        </p:spPr>
        <p:txBody>
          <a:bodyPr/>
          <a:lstStyle/>
          <a:p>
            <a:pPr/>
            <a:r>
              <a:t>Deciding which APIs to build requires taking a dual perspective: identifying which can enable important customer-facing applications/solutions and which can build a sound technical foundation. Within that context, IT leaders can prioritize API development based on the business’s strategy, business and modernization impact, and ability to execute. For example, a regional bank began with APIs that digitized a key customer journey. It then went on to build APIs that simplified the architecture and drove efficiencies.</a:t>
            </a:r>
          </a:p>
          <a:p>
            <a:pPr/>
          </a:p>
          <a:p>
            <a:pPr/>
            <a:r>
              <a:t>Customer journeys are a good place to start thinking about which APIs to build. A focus on journeys can identify which APIs can stitch together disparate IT systems to deliver a seamless end-to-end customer experience. To maximize the impact, tech leaders should also consider three additional ways APIs can provide value.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a:p>
        </p:txBody>
      </p:sp>
      <p:sp>
        <p:nvSpPr>
          <p:cNvPr id="737" name="Shape 737"/>
          <p:cNvSpPr/>
          <p:nvPr>
            <p:ph type="body" sz="quarter" idx="1"/>
          </p:nvPr>
        </p:nvSpPr>
        <p:spPr>
          <a:prstGeom prst="rect">
            <a:avLst/>
          </a:prstGeom>
        </p:spPr>
        <p:txBody>
          <a:bodyPr/>
          <a:lstStyle/>
          <a:p>
            <a:pPr/>
            <a:r>
              <a:t>Deciding which APIs to build requires taking a dual perspective: identifying which can enable important customer-facing applications/solutions and which can build a sound technical foundation. Within that context, IT leaders can prioritize API development based on the business’s strategy, business and modernization impact, and ability to execute. For example, a regional bank began with APIs that digitized a key customer journey. It then went on to build APIs that simplified the architecture and drove efficiencies.</a:t>
            </a:r>
          </a:p>
          <a:p>
            <a:pPr/>
          </a:p>
          <a:p>
            <a:pPr/>
            <a:r>
              <a:t>Customer journeys are a good place to start thinking about which APIs to build. A focus on journeys can identify which APIs can stitch together disparate IT systems to deliver a seamless end-to-end customer experience. To maximize the impact, tech leaders should also consider three additional ways APIs can provide value.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Shape 745"/>
          <p:cNvSpPr/>
          <p:nvPr>
            <p:ph type="sldImg"/>
          </p:nvPr>
        </p:nvSpPr>
        <p:spPr>
          <a:prstGeom prst="rect">
            <a:avLst/>
          </a:prstGeom>
        </p:spPr>
        <p:txBody>
          <a:bodyPr/>
          <a:lstStyle/>
          <a:p>
            <a:pPr/>
          </a:p>
        </p:txBody>
      </p:sp>
      <p:sp>
        <p:nvSpPr>
          <p:cNvPr id="746" name="Shape 746"/>
          <p:cNvSpPr/>
          <p:nvPr>
            <p:ph type="body" sz="quarter" idx="1"/>
          </p:nvPr>
        </p:nvSpPr>
        <p:spPr>
          <a:prstGeom prst="rect">
            <a:avLst/>
          </a:prstGeom>
        </p:spPr>
        <p:txBody>
          <a:bodyPr/>
          <a:lstStyle/>
          <a:p>
            <a:pPr/>
            <a:r>
              <a:t>Deciding which APIs to build requires taking a dual perspective: identifying which can enable important customer-facing applications/solutions and which can build a sound technical foundation. Within that context, IT leaders can prioritize API development based on the business’s strategy, business and modernization impact, and ability to execute. For example, a regional bank began with APIs that digitized a key customer journey. It then went on to build APIs that simplified the architecture and drove efficiencies.</a:t>
            </a:r>
          </a:p>
          <a:p>
            <a:pPr/>
          </a:p>
          <a:p>
            <a:pPr/>
            <a:r>
              <a:t>Customer journeys are a good place to start thinking about which APIs to build. A focus on journeys can identify which APIs can stitch together disparate IT systems to deliver a seamless end-to-end customer experience. To maximize the impact, tech leaders should also consider three additional ways APIs can provide value.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p>
            <a:pPr/>
            <a:r>
              <a:t>For an idea to be successful, it needs to simultaneously address three types of risks: customer risk, market risk, and technical risk. We can also show this as the intersection of IDEO’s three circles:</a:t>
            </a:r>
          </a:p>
          <a:p>
            <a:pPr/>
          </a:p>
          <a:p>
            <a:pPr/>
            <a:r>
              <a:t>Make sure the starting links in your chain cover all three risks and that they are ideally grounded in factual data. If not, you know what to do next. Get some answers by running some learning experiments.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The problem is that more or less ALL companies around the world hires developers... </a:t>
            </a:r>
          </a:p>
          <a:p>
            <a:pPr/>
            <a:r>
              <a:t>how will a bank stand out, think about that...</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r>
              <a:t>The problem is that more or less ALL companies around the world hires developers... </a:t>
            </a:r>
          </a:p>
          <a:p>
            <a:pPr/>
            <a:r>
              <a:t>how will a bank stand out, think about that...</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The problem is that more or less ALL companies around the world hires developers... </a:t>
            </a:r>
          </a:p>
          <a:p>
            <a:pPr/>
            <a:r>
              <a:t>how will a bank stand out, think about that...</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ClrTx/>
              <a:buSzTx/>
              <a:buNone/>
              <a:defRPr i="1" sz="3200"/>
            </a:lvl1pPr>
          </a:lstStyle>
          <a:p>
            <a:pPr/>
            <a:r>
              <a:t>–Johnny Appleseed</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1291579"/>
            <a:ext cx="29260800" cy="1950720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17"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bg>
      <p:bgPr>
        <a:solidFill>
          <a:srgbClr val="FFFFFF"/>
        </a:solidFill>
      </p:bgPr>
    </p:bg>
    <p:spTree>
      <p:nvGrpSpPr>
        <p:cNvPr id="1" name=""/>
        <p:cNvGrpSpPr/>
        <p:nvPr/>
      </p:nvGrpSpPr>
      <p:grpSpPr>
        <a:xfrm>
          <a:off x="0" y="0"/>
          <a:ext cx="0" cy="0"/>
          <a:chOff x="0" y="0"/>
          <a:chExt cx="0" cy="0"/>
        </a:xfrm>
      </p:grpSpPr>
      <p:sp>
        <p:nvSpPr>
          <p:cNvPr id="124" name="Title Text"/>
          <p:cNvSpPr txBox="1"/>
          <p:nvPr>
            <p:ph type="title"/>
          </p:nvPr>
        </p:nvSpPr>
        <p:spPr>
          <a:xfrm>
            <a:off x="1778000" y="2298700"/>
            <a:ext cx="20828000" cy="4648200"/>
          </a:xfrm>
          <a:prstGeom prst="rect">
            <a:avLst/>
          </a:prstGeom>
        </p:spPr>
        <p:txBody>
          <a:bodyPr anchor="b"/>
          <a:lstStyle>
            <a:lvl1pPr>
              <a:defRPr>
                <a:solidFill>
                  <a:srgbClr val="000000"/>
                </a:solidFill>
              </a:defRPr>
            </a:lvl1pPr>
          </a:lstStyle>
          <a:p>
            <a:pPr/>
            <a:r>
              <a:t>Title Text</a:t>
            </a:r>
          </a:p>
        </p:txBody>
      </p:sp>
      <p:sp>
        <p:nvSpPr>
          <p:cNvPr id="125"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solidFill>
                  <a:srgbClr val="000000"/>
                </a:solidFill>
              </a:defRPr>
            </a:lvl1pPr>
            <a:lvl2pPr marL="0" indent="0" algn="ctr">
              <a:spcBef>
                <a:spcPts val="0"/>
              </a:spcBef>
              <a:buClrTx/>
              <a:buSzTx/>
              <a:buNone/>
              <a:defRPr sz="5400">
                <a:solidFill>
                  <a:srgbClr val="000000"/>
                </a:solidFill>
              </a:defRPr>
            </a:lvl2pPr>
            <a:lvl3pPr marL="0" indent="0" algn="ctr">
              <a:spcBef>
                <a:spcPts val="0"/>
              </a:spcBef>
              <a:buClrTx/>
              <a:buSzTx/>
              <a:buNone/>
              <a:defRPr sz="5400">
                <a:solidFill>
                  <a:srgbClr val="000000"/>
                </a:solidFill>
              </a:defRPr>
            </a:lvl3pPr>
            <a:lvl4pPr marL="0" indent="0" algn="ctr">
              <a:spcBef>
                <a:spcPts val="0"/>
              </a:spcBef>
              <a:buClrTx/>
              <a:buSzTx/>
              <a:buNone/>
              <a:defRPr sz="5400">
                <a:solidFill>
                  <a:srgbClr val="000000"/>
                </a:solidFill>
              </a:defRPr>
            </a:lvl4pPr>
            <a:lvl5pPr marL="0" indent="0" algn="ctr">
              <a:spcBef>
                <a:spcPts val="0"/>
              </a:spcBef>
              <a:buClrTx/>
              <a:buSzTx/>
              <a:buNone/>
              <a:defRPr sz="5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2921000" y="330200"/>
            <a:ext cx="18542000" cy="9207501"/>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8016875" y="-63500"/>
            <a:ext cx="19831050" cy="13220701"/>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9972675" y="2125132"/>
            <a:ext cx="16402050" cy="109347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290800" y="6870700"/>
            <a:ext cx="8343900" cy="5562600"/>
          </a:xfrm>
          <a:prstGeom prst="rect">
            <a:avLst/>
          </a:prstGeom>
        </p:spPr>
        <p:txBody>
          <a:bodyPr lIns="91439" tIns="45719" rIns="91439" bIns="45719" anchor="t">
            <a:noAutofit/>
          </a:bodyPr>
          <a:lstStyle/>
          <a:p>
            <a:pPr/>
          </a:p>
        </p:txBody>
      </p:sp>
      <p:sp>
        <p:nvSpPr>
          <p:cNvPr id="84" name="Image"/>
          <p:cNvSpPr/>
          <p:nvPr>
            <p:ph type="pic" sz="quarter" idx="14"/>
          </p:nvPr>
        </p:nvSpPr>
        <p:spPr>
          <a:xfrm>
            <a:off x="15316200" y="952500"/>
            <a:ext cx="8305800" cy="5537200"/>
          </a:xfrm>
          <a:prstGeom prst="rect">
            <a:avLst/>
          </a:prstGeom>
        </p:spPr>
        <p:txBody>
          <a:bodyPr lIns="91439" tIns="45719" rIns="91439" bIns="45719" anchor="t">
            <a:noAutofit/>
          </a:bodyPr>
          <a:lstStyle/>
          <a:p>
            <a:pPr/>
          </a:p>
        </p:txBody>
      </p:sp>
      <p:sp>
        <p:nvSpPr>
          <p:cNvPr id="85" name="Image"/>
          <p:cNvSpPr/>
          <p:nvPr>
            <p:ph type="pic" idx="15"/>
          </p:nvPr>
        </p:nvSpPr>
        <p:spPr>
          <a:xfrm>
            <a:off x="-1739900" y="-258233"/>
            <a:ext cx="20065999" cy="13377332"/>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jpeg"/><Relationship Id="rId8" Type="http://schemas.openxmlformats.org/officeDocument/2006/relationships/image" Target="../media/image3.png"/><Relationship Id="rId9"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g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video" Target="../media/media2.mp4"/><Relationship Id="rId5" Type="http://schemas.microsoft.com/office/2007/relationships/media" Target="../media/media2.mp4"/><Relationship Id="rId6" Type="http://schemas.openxmlformats.org/officeDocument/2006/relationships/image" Target="../media/image1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tif"/><Relationship Id="rId4"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6.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6.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tif"/><Relationship Id="rId3"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hyperlink" Target="http://www.p2pfinancenews.co.uk/author/tim-evershed/" TargetMode="External"/><Relationship Id="rId4" Type="http://schemas.openxmlformats.org/officeDocument/2006/relationships/image" Target="../media/image6.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tif"/><Relationship Id="rId4"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jpeg"/><Relationship Id="rId4" Type="http://schemas.openxmlformats.org/officeDocument/2006/relationships/image" Target="../media/image4.png"/><Relationship Id="rId5" Type="http://schemas.openxmlformats.org/officeDocument/2006/relationships/image" Target="../media/image9.tif"/><Relationship Id="rId6" Type="http://schemas.openxmlformats.org/officeDocument/2006/relationships/image" Target="../media/image10.tif"/><Relationship Id="rId7" Type="http://schemas.openxmlformats.org/officeDocument/2006/relationships/image" Target="../media/image1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video" Target="../media/media3.mp4"/><Relationship Id="rId5" Type="http://schemas.microsoft.com/office/2007/relationships/media" Target="../media/media3.mp4"/><Relationship Id="rId6"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3.jpeg"/><Relationship Id="rId5" Type="http://schemas.openxmlformats.org/officeDocument/2006/relationships/image" Target="../media/image9.png"/><Relationship Id="rId6" Type="http://schemas.openxmlformats.org/officeDocument/2006/relationships/image" Target="../media/image6.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jpeg"/><Relationship Id="rId4" Type="http://schemas.openxmlformats.org/officeDocument/2006/relationships/image" Target="../media/image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2.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3.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4.tif"/><Relationship Id="rId5" Type="http://schemas.openxmlformats.org/officeDocument/2006/relationships/image" Target="../media/image15.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4.jpeg"/><Relationship Id="rId5" Type="http://schemas.openxmlformats.org/officeDocument/2006/relationships/image" Target="../media/image1.tif"/><Relationship Id="rId6" Type="http://schemas.openxmlformats.org/officeDocument/2006/relationships/image" Target="../media/image6.png"/><Relationship Id="rId7" Type="http://schemas.openxmlformats.org/officeDocument/2006/relationships/image" Target="../media/image2.tif"/><Relationship Id="rId8" Type="http://schemas.openxmlformats.org/officeDocument/2006/relationships/image" Target="../media/image1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2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16.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17.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6.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2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6.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6.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8.tif"/><Relationship Id="rId4" Type="http://schemas.openxmlformats.org/officeDocument/2006/relationships/image" Target="../media/image6.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19.tif"/></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20.t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4.png"/><Relationship Id="rId4" Type="http://schemas.openxmlformats.org/officeDocument/2006/relationships/image" Target="../media/image4.png"/><Relationship Id="rId5" Type="http://schemas.openxmlformats.org/officeDocument/2006/relationships/image" Target="../media/image8.jpe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8.jpe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35.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36.png"/><Relationship Id="rId5" Type="http://schemas.openxmlformats.org/officeDocument/2006/relationships/image" Target="../media/image37.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1.tif"/><Relationship Id="rId4"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tif"/><Relationship Id="rId3" Type="http://schemas.openxmlformats.org/officeDocument/2006/relationships/image" Target="../media/image6.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22.tif"/></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6.png"/><Relationship Id="rId4" Type="http://schemas.openxmlformats.org/officeDocument/2006/relationships/image" Target="../media/image22.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23.tif"/></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23.tif"/></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png"/><Relationship Id="rId4" Type="http://schemas.openxmlformats.org/officeDocument/2006/relationships/image" Target="../media/image38.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23.tif"/></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6.png"/><Relationship Id="rId4" Type="http://schemas.openxmlformats.org/officeDocument/2006/relationships/image" Target="../media/image2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4.t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png"/><Relationship Id="rId4" Type="http://schemas.openxmlformats.org/officeDocument/2006/relationships/image" Target="../media/image39.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6.png"/><Relationship Id="rId4" Type="http://schemas.openxmlformats.org/officeDocument/2006/relationships/image" Target="../media/image24.tif"/></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9.jpeg"/><Relationship Id="rId4" Type="http://schemas.openxmlformats.org/officeDocument/2006/relationships/image" Target="../media/image40.png"/><Relationship Id="rId5" Type="http://schemas.openxmlformats.org/officeDocument/2006/relationships/image" Target="../media/image6.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25.tif"/></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tif"/><Relationship Id="rId3" Type="http://schemas.openxmlformats.org/officeDocument/2006/relationships/image" Target="../media/image4.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tif"/><Relationship Id="rId3" Type="http://schemas.openxmlformats.org/officeDocument/2006/relationships/image" Target="../media/image4.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tif"/><Relationship Id="rId3" Type="http://schemas.openxmlformats.org/officeDocument/2006/relationships/image" Target="../media/image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video" Target="../media/media4.mp4"/><Relationship Id="rId3" Type="http://schemas.microsoft.com/office/2007/relationships/media" Target="../media/media4.mp4"/><Relationship Id="rId4" Type="http://schemas.openxmlformats.org/officeDocument/2006/relationships/image" Target="../media/image4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4.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35" name="iu-13.jpeg" descr="iu-13.jpeg"/>
          <p:cNvPicPr>
            <a:picLocks noChangeAspect="1"/>
          </p:cNvPicPr>
          <p:nvPr/>
        </p:nvPicPr>
        <p:blipFill>
          <a:blip r:embed="rId2">
            <a:alphaModFix amt="30000"/>
            <a:extLst/>
          </a:blip>
          <a:stretch>
            <a:fillRect/>
          </a:stretch>
        </p:blipFill>
        <p:spPr>
          <a:xfrm rot="10800000">
            <a:off x="0" y="-256841"/>
            <a:ext cx="24384001" cy="13716001"/>
          </a:xfrm>
          <a:prstGeom prst="rect">
            <a:avLst/>
          </a:prstGeom>
          <a:ln w="12700">
            <a:miter lim="400000"/>
          </a:ln>
        </p:spPr>
      </p:pic>
      <p:pic>
        <p:nvPicPr>
          <p:cNvPr id="136" name="stocks.mp4" descr="stocks.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0" y="-1"/>
            <a:ext cx="24384002" cy="13716001"/>
          </a:xfrm>
          <a:prstGeom prst="rect">
            <a:avLst/>
          </a:prstGeom>
          <a:ln w="12700">
            <a:miter lim="400000"/>
          </a:ln>
        </p:spPr>
      </p:pic>
      <p:pic>
        <p:nvPicPr>
          <p:cNvPr id="137" name="Screenshot 2018-11-27 at 10.22.12.png" descr="Screenshot 2018-11-27 at 10.22.12.png"/>
          <p:cNvPicPr>
            <a:picLocks noChangeAspect="1"/>
          </p:cNvPicPr>
          <p:nvPr/>
        </p:nvPicPr>
        <p:blipFill>
          <a:blip r:embed="rId6">
            <a:alphaModFix amt="30000"/>
            <a:extLst/>
          </a:blip>
          <a:stretch>
            <a:fillRect/>
          </a:stretch>
        </p:blipFill>
        <p:spPr>
          <a:xfrm>
            <a:off x="-1886006" y="0"/>
            <a:ext cx="26277135" cy="13716000"/>
          </a:xfrm>
          <a:prstGeom prst="rect">
            <a:avLst/>
          </a:prstGeom>
          <a:ln w="12700">
            <a:miter lim="400000"/>
          </a:ln>
        </p:spPr>
      </p:pic>
      <p:sp>
        <p:nvSpPr>
          <p:cNvPr id="138" name="Rectangle"/>
          <p:cNvSpPr/>
          <p:nvPr/>
        </p:nvSpPr>
        <p:spPr>
          <a:xfrm>
            <a:off x="0" y="0"/>
            <a:ext cx="24384000" cy="13716000"/>
          </a:xfrm>
          <a:prstGeom prst="rect">
            <a:avLst/>
          </a:prstGeom>
          <a:gradFill>
            <a:gsLst>
              <a:gs pos="0">
                <a:srgbClr val="000000"/>
              </a:gs>
              <a:gs pos="100000">
                <a:srgbClr val="000000">
                  <a:alpha val="0"/>
                </a:srgbClr>
              </a:gs>
            </a:gsLst>
            <a:path>
              <a:fillToRect l="14549" t="83980" r="85450" b="16019"/>
            </a:path>
          </a:gra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139" name="Jürgen Buchmann…"/>
          <p:cNvSpPr txBox="1"/>
          <p:nvPr/>
        </p:nvSpPr>
        <p:spPr>
          <a:xfrm>
            <a:off x="1303705" y="3743009"/>
            <a:ext cx="11048136" cy="6242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5000"/>
            </a:pPr>
            <a:r>
              <a:t>Jürgen Buchmann</a:t>
            </a:r>
          </a:p>
          <a:p>
            <a:pPr algn="l" defTabSz="457200">
              <a:defRPr sz="5000"/>
            </a:pPr>
          </a:p>
          <a:p>
            <a:pPr algn="l" defTabSz="457200">
              <a:defRPr b="0" sz="5000">
                <a:latin typeface="Helvetica Neue Light"/>
                <a:ea typeface="Helvetica Neue Light"/>
                <a:cs typeface="Helvetica Neue Light"/>
                <a:sym typeface="Helvetica Neue Light"/>
              </a:defRPr>
            </a:pPr>
            <a:r>
              <a:rPr>
                <a:latin typeface="Helvetica Neue"/>
                <a:ea typeface="Helvetica Neue"/>
                <a:cs typeface="Helvetica Neue"/>
                <a:sym typeface="Helvetica Neue"/>
              </a:rPr>
              <a:t>Helping banks</a:t>
            </a:r>
            <a:r>
              <a:rPr b="1">
                <a:latin typeface="Helvetica Neue"/>
                <a:ea typeface="Helvetica Neue"/>
                <a:cs typeface="Helvetica Neue"/>
                <a:sym typeface="Helvetica Neue"/>
              </a:rPr>
              <a:t> Master Open Banking </a:t>
            </a:r>
            <a:r>
              <a:t>since 2015. </a:t>
            </a:r>
            <a:r>
              <a:rPr sz="3000"/>
              <a:t>#seb #intrapreneur #mgmtconsult</a:t>
            </a:r>
          </a:p>
          <a:p>
            <a:pPr algn="l" defTabSz="457200">
              <a:defRPr b="0" sz="5000">
                <a:latin typeface="Helvetica Neue Light"/>
                <a:ea typeface="Helvetica Neue Light"/>
                <a:cs typeface="Helvetica Neue Light"/>
                <a:sym typeface="Helvetica Neue Light"/>
              </a:defRPr>
            </a:pPr>
          </a:p>
          <a:p>
            <a:pPr algn="l" defTabSz="457200">
              <a:defRPr b="0" sz="5000">
                <a:latin typeface="Helvetica Neue Light"/>
                <a:ea typeface="Helvetica Neue Light"/>
                <a:cs typeface="Helvetica Neue Light"/>
                <a:sym typeface="Helvetica Neue Light"/>
              </a:defRPr>
            </a:pPr>
            <a:r>
              <a:t>trender.io </a:t>
            </a:r>
            <a:r>
              <a:rPr sz="3000"/>
              <a:t>#deeplearning #tradingplatform</a:t>
            </a:r>
          </a:p>
          <a:p>
            <a:pPr algn="l" defTabSz="457200">
              <a:defRPr b="0" sz="5000">
                <a:latin typeface="Helvetica Neue Light"/>
                <a:ea typeface="Helvetica Neue Light"/>
                <a:cs typeface="Helvetica Neue Light"/>
                <a:sym typeface="Helvetica Neue Light"/>
              </a:defRPr>
            </a:pPr>
            <a:r>
              <a:rPr>
                <a:latin typeface="+mn-lt"/>
                <a:ea typeface="+mn-ea"/>
                <a:cs typeface="+mn-cs"/>
                <a:sym typeface="Helvetica Neue Medium"/>
              </a:rPr>
              <a:t>openbanking.se</a:t>
            </a:r>
            <a:r>
              <a:t> </a:t>
            </a:r>
            <a:r>
              <a:rPr sz="3000"/>
              <a:t>#opensource</a:t>
            </a:r>
            <a:endParaRPr sz="3000"/>
          </a:p>
          <a:p>
            <a:pPr algn="l" defTabSz="457200">
              <a:defRPr b="0" sz="50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burbankeauclair.com</a:t>
            </a:r>
            <a:r>
              <a:t> </a:t>
            </a:r>
            <a:r>
              <a:rPr sz="3000"/>
              <a:t>#consulting</a:t>
            </a:r>
          </a:p>
        </p:txBody>
      </p:sp>
      <p:pic>
        <p:nvPicPr>
          <p:cNvPr id="140" name="JB_dark.JPG" descr="JB_dark.JPG"/>
          <p:cNvPicPr>
            <a:picLocks noChangeAspect="1"/>
          </p:cNvPicPr>
          <p:nvPr/>
        </p:nvPicPr>
        <p:blipFill>
          <a:blip r:embed="rId7">
            <a:alphaModFix amt="49571"/>
            <a:extLst/>
          </a:blip>
          <a:srcRect l="272" t="14825" r="15331" b="0"/>
          <a:stretch>
            <a:fillRect/>
          </a:stretch>
        </p:blipFill>
        <p:spPr>
          <a:xfrm>
            <a:off x="14620050" y="3107725"/>
            <a:ext cx="6748868" cy="9065833"/>
          </a:xfrm>
          <a:custGeom>
            <a:avLst/>
            <a:gdLst/>
            <a:ahLst/>
            <a:cxnLst>
              <a:cxn ang="0">
                <a:pos x="wd2" y="hd2"/>
              </a:cxn>
              <a:cxn ang="5400000">
                <a:pos x="wd2" y="hd2"/>
              </a:cxn>
              <a:cxn ang="10800000">
                <a:pos x="wd2" y="hd2"/>
              </a:cxn>
              <a:cxn ang="16200000">
                <a:pos x="wd2" y="hd2"/>
              </a:cxn>
            </a:cxnLst>
            <a:rect l="0" t="0" r="r" b="b"/>
            <a:pathLst>
              <a:path w="21600" h="21598" fill="norm" stroke="1" extrusionOk="0">
                <a:moveTo>
                  <a:pt x="15993" y="0"/>
                </a:moveTo>
                <a:cubicBezTo>
                  <a:pt x="15862" y="-2"/>
                  <a:pt x="15796" y="22"/>
                  <a:pt x="15860" y="79"/>
                </a:cubicBezTo>
                <a:cubicBezTo>
                  <a:pt x="15934" y="145"/>
                  <a:pt x="15928" y="172"/>
                  <a:pt x="15833" y="199"/>
                </a:cubicBezTo>
                <a:cubicBezTo>
                  <a:pt x="15763" y="219"/>
                  <a:pt x="15727" y="280"/>
                  <a:pt x="15749" y="344"/>
                </a:cubicBezTo>
                <a:cubicBezTo>
                  <a:pt x="15809" y="514"/>
                  <a:pt x="15639" y="546"/>
                  <a:pt x="15390" y="412"/>
                </a:cubicBezTo>
                <a:cubicBezTo>
                  <a:pt x="15139" y="276"/>
                  <a:pt x="14561" y="86"/>
                  <a:pt x="14545" y="135"/>
                </a:cubicBezTo>
                <a:cubicBezTo>
                  <a:pt x="14539" y="152"/>
                  <a:pt x="14530" y="185"/>
                  <a:pt x="14523" y="210"/>
                </a:cubicBezTo>
                <a:cubicBezTo>
                  <a:pt x="14487" y="357"/>
                  <a:pt x="14360" y="413"/>
                  <a:pt x="14160" y="373"/>
                </a:cubicBezTo>
                <a:cubicBezTo>
                  <a:pt x="14042" y="349"/>
                  <a:pt x="13882" y="332"/>
                  <a:pt x="13804" y="334"/>
                </a:cubicBezTo>
                <a:cubicBezTo>
                  <a:pt x="13727" y="337"/>
                  <a:pt x="13642" y="312"/>
                  <a:pt x="13615" y="279"/>
                </a:cubicBezTo>
                <a:cubicBezTo>
                  <a:pt x="13583" y="241"/>
                  <a:pt x="13531" y="242"/>
                  <a:pt x="13465" y="282"/>
                </a:cubicBezTo>
                <a:cubicBezTo>
                  <a:pt x="13403" y="321"/>
                  <a:pt x="13273" y="325"/>
                  <a:pt x="13121" y="292"/>
                </a:cubicBezTo>
                <a:cubicBezTo>
                  <a:pt x="12909" y="247"/>
                  <a:pt x="12879" y="255"/>
                  <a:pt x="12884" y="361"/>
                </a:cubicBezTo>
                <a:cubicBezTo>
                  <a:pt x="12888" y="450"/>
                  <a:pt x="12828" y="487"/>
                  <a:pt x="12654" y="501"/>
                </a:cubicBezTo>
                <a:cubicBezTo>
                  <a:pt x="12524" y="512"/>
                  <a:pt x="12383" y="548"/>
                  <a:pt x="12340" y="580"/>
                </a:cubicBezTo>
                <a:cubicBezTo>
                  <a:pt x="12289" y="618"/>
                  <a:pt x="12154" y="610"/>
                  <a:pt x="11960" y="559"/>
                </a:cubicBezTo>
                <a:cubicBezTo>
                  <a:pt x="11708" y="493"/>
                  <a:pt x="11646" y="493"/>
                  <a:pt x="11583" y="563"/>
                </a:cubicBezTo>
                <a:cubicBezTo>
                  <a:pt x="11541" y="609"/>
                  <a:pt x="11378" y="658"/>
                  <a:pt x="11218" y="672"/>
                </a:cubicBezTo>
                <a:cubicBezTo>
                  <a:pt x="10952" y="695"/>
                  <a:pt x="10189" y="948"/>
                  <a:pt x="10372" y="952"/>
                </a:cubicBezTo>
                <a:cubicBezTo>
                  <a:pt x="10416" y="953"/>
                  <a:pt x="10384" y="992"/>
                  <a:pt x="10301" y="1038"/>
                </a:cubicBezTo>
                <a:cubicBezTo>
                  <a:pt x="10219" y="1085"/>
                  <a:pt x="10173" y="1150"/>
                  <a:pt x="10200" y="1182"/>
                </a:cubicBezTo>
                <a:cubicBezTo>
                  <a:pt x="10227" y="1214"/>
                  <a:pt x="10094" y="1308"/>
                  <a:pt x="9904" y="1391"/>
                </a:cubicBezTo>
                <a:cubicBezTo>
                  <a:pt x="9714" y="1474"/>
                  <a:pt x="9456" y="1612"/>
                  <a:pt x="9331" y="1698"/>
                </a:cubicBezTo>
                <a:cubicBezTo>
                  <a:pt x="9206" y="1785"/>
                  <a:pt x="9041" y="1856"/>
                  <a:pt x="8965" y="1857"/>
                </a:cubicBezTo>
                <a:cubicBezTo>
                  <a:pt x="8889" y="1858"/>
                  <a:pt x="8768" y="1952"/>
                  <a:pt x="8696" y="2067"/>
                </a:cubicBezTo>
                <a:cubicBezTo>
                  <a:pt x="8624" y="2181"/>
                  <a:pt x="8594" y="2262"/>
                  <a:pt x="8630" y="2246"/>
                </a:cubicBezTo>
                <a:cubicBezTo>
                  <a:pt x="8665" y="2230"/>
                  <a:pt x="8718" y="2244"/>
                  <a:pt x="8747" y="2279"/>
                </a:cubicBezTo>
                <a:cubicBezTo>
                  <a:pt x="8775" y="2314"/>
                  <a:pt x="8692" y="2416"/>
                  <a:pt x="8561" y="2507"/>
                </a:cubicBezTo>
                <a:cubicBezTo>
                  <a:pt x="8430" y="2598"/>
                  <a:pt x="8262" y="2760"/>
                  <a:pt x="8188" y="2868"/>
                </a:cubicBezTo>
                <a:cubicBezTo>
                  <a:pt x="8113" y="2975"/>
                  <a:pt x="8002" y="3063"/>
                  <a:pt x="7943" y="3063"/>
                </a:cubicBezTo>
                <a:cubicBezTo>
                  <a:pt x="7727" y="3063"/>
                  <a:pt x="7015" y="3699"/>
                  <a:pt x="6921" y="3975"/>
                </a:cubicBezTo>
                <a:cubicBezTo>
                  <a:pt x="6872" y="4121"/>
                  <a:pt x="6797" y="4300"/>
                  <a:pt x="6756" y="4372"/>
                </a:cubicBezTo>
                <a:cubicBezTo>
                  <a:pt x="6714" y="4446"/>
                  <a:pt x="6712" y="4580"/>
                  <a:pt x="6750" y="4679"/>
                </a:cubicBezTo>
                <a:cubicBezTo>
                  <a:pt x="6787" y="4775"/>
                  <a:pt x="6807" y="4925"/>
                  <a:pt x="6794" y="5012"/>
                </a:cubicBezTo>
                <a:cubicBezTo>
                  <a:pt x="6781" y="5099"/>
                  <a:pt x="6822" y="5203"/>
                  <a:pt x="6886" y="5242"/>
                </a:cubicBezTo>
                <a:cubicBezTo>
                  <a:pt x="6956" y="5285"/>
                  <a:pt x="6973" y="5339"/>
                  <a:pt x="6930" y="5380"/>
                </a:cubicBezTo>
                <a:cubicBezTo>
                  <a:pt x="6770" y="5532"/>
                  <a:pt x="6766" y="5787"/>
                  <a:pt x="6915" y="6208"/>
                </a:cubicBezTo>
                <a:cubicBezTo>
                  <a:pt x="7061" y="6621"/>
                  <a:pt x="7063" y="6661"/>
                  <a:pt x="6939" y="6762"/>
                </a:cubicBezTo>
                <a:cubicBezTo>
                  <a:pt x="6769" y="6902"/>
                  <a:pt x="6723" y="7408"/>
                  <a:pt x="6846" y="7802"/>
                </a:cubicBezTo>
                <a:cubicBezTo>
                  <a:pt x="6961" y="8171"/>
                  <a:pt x="7045" y="8576"/>
                  <a:pt x="7072" y="8878"/>
                </a:cubicBezTo>
                <a:cubicBezTo>
                  <a:pt x="7115" y="8941"/>
                  <a:pt x="7121" y="8989"/>
                  <a:pt x="7081" y="9009"/>
                </a:cubicBezTo>
                <a:cubicBezTo>
                  <a:pt x="7083" y="9041"/>
                  <a:pt x="7084" y="9074"/>
                  <a:pt x="7084" y="9102"/>
                </a:cubicBezTo>
                <a:cubicBezTo>
                  <a:pt x="7080" y="9264"/>
                  <a:pt x="7160" y="9529"/>
                  <a:pt x="7281" y="9749"/>
                </a:cubicBezTo>
                <a:cubicBezTo>
                  <a:pt x="7457" y="10071"/>
                  <a:pt x="7495" y="10256"/>
                  <a:pt x="7483" y="10731"/>
                </a:cubicBezTo>
                <a:cubicBezTo>
                  <a:pt x="7478" y="10897"/>
                  <a:pt x="7719" y="12083"/>
                  <a:pt x="7850" y="12542"/>
                </a:cubicBezTo>
                <a:cubicBezTo>
                  <a:pt x="7921" y="12791"/>
                  <a:pt x="7984" y="13024"/>
                  <a:pt x="7990" y="13059"/>
                </a:cubicBezTo>
                <a:cubicBezTo>
                  <a:pt x="8005" y="13152"/>
                  <a:pt x="7494" y="13690"/>
                  <a:pt x="7353" y="13731"/>
                </a:cubicBezTo>
                <a:cubicBezTo>
                  <a:pt x="7191" y="13777"/>
                  <a:pt x="6917" y="14192"/>
                  <a:pt x="6917" y="14392"/>
                </a:cubicBezTo>
                <a:cubicBezTo>
                  <a:pt x="6917" y="14600"/>
                  <a:pt x="7542" y="15053"/>
                  <a:pt x="8110" y="15258"/>
                </a:cubicBezTo>
                <a:cubicBezTo>
                  <a:pt x="8892" y="15540"/>
                  <a:pt x="8992" y="15580"/>
                  <a:pt x="9131" y="15669"/>
                </a:cubicBezTo>
                <a:cubicBezTo>
                  <a:pt x="9236" y="15736"/>
                  <a:pt x="9251" y="15780"/>
                  <a:pt x="9186" y="15838"/>
                </a:cubicBezTo>
                <a:cubicBezTo>
                  <a:pt x="9094" y="15920"/>
                  <a:pt x="9149" y="15948"/>
                  <a:pt x="10164" y="16316"/>
                </a:cubicBezTo>
                <a:cubicBezTo>
                  <a:pt x="10408" y="16404"/>
                  <a:pt x="10753" y="16489"/>
                  <a:pt x="10930" y="16505"/>
                </a:cubicBezTo>
                <a:cubicBezTo>
                  <a:pt x="11107" y="16521"/>
                  <a:pt x="11321" y="16562"/>
                  <a:pt x="11406" y="16595"/>
                </a:cubicBezTo>
                <a:cubicBezTo>
                  <a:pt x="11492" y="16630"/>
                  <a:pt x="11794" y="16642"/>
                  <a:pt x="12082" y="16625"/>
                </a:cubicBezTo>
                <a:cubicBezTo>
                  <a:pt x="12446" y="16602"/>
                  <a:pt x="12620" y="16615"/>
                  <a:pt x="12664" y="16667"/>
                </a:cubicBezTo>
                <a:cubicBezTo>
                  <a:pt x="12698" y="16708"/>
                  <a:pt x="12892" y="16790"/>
                  <a:pt x="13093" y="16850"/>
                </a:cubicBezTo>
                <a:cubicBezTo>
                  <a:pt x="13294" y="16910"/>
                  <a:pt x="13549" y="16995"/>
                  <a:pt x="13661" y="17039"/>
                </a:cubicBezTo>
                <a:cubicBezTo>
                  <a:pt x="13773" y="17083"/>
                  <a:pt x="13919" y="17105"/>
                  <a:pt x="13986" y="17089"/>
                </a:cubicBezTo>
                <a:cubicBezTo>
                  <a:pt x="14254" y="17024"/>
                  <a:pt x="14399" y="17019"/>
                  <a:pt x="14633" y="17069"/>
                </a:cubicBezTo>
                <a:cubicBezTo>
                  <a:pt x="14767" y="17098"/>
                  <a:pt x="14895" y="17100"/>
                  <a:pt x="14916" y="17075"/>
                </a:cubicBezTo>
                <a:cubicBezTo>
                  <a:pt x="14937" y="17049"/>
                  <a:pt x="15064" y="17033"/>
                  <a:pt x="15198" y="17039"/>
                </a:cubicBezTo>
                <a:cubicBezTo>
                  <a:pt x="15342" y="17045"/>
                  <a:pt x="15459" y="17015"/>
                  <a:pt x="15485" y="16965"/>
                </a:cubicBezTo>
                <a:cubicBezTo>
                  <a:pt x="15509" y="16919"/>
                  <a:pt x="15565" y="16898"/>
                  <a:pt x="15609" y="16918"/>
                </a:cubicBezTo>
                <a:cubicBezTo>
                  <a:pt x="15732" y="16974"/>
                  <a:pt x="16650" y="16485"/>
                  <a:pt x="16784" y="16292"/>
                </a:cubicBezTo>
                <a:cubicBezTo>
                  <a:pt x="16850" y="16198"/>
                  <a:pt x="16997" y="16076"/>
                  <a:pt x="17111" y="16021"/>
                </a:cubicBezTo>
                <a:cubicBezTo>
                  <a:pt x="17225" y="15965"/>
                  <a:pt x="17318" y="15870"/>
                  <a:pt x="17318" y="15810"/>
                </a:cubicBezTo>
                <a:cubicBezTo>
                  <a:pt x="17318" y="15749"/>
                  <a:pt x="17391" y="15650"/>
                  <a:pt x="17480" y="15590"/>
                </a:cubicBezTo>
                <a:cubicBezTo>
                  <a:pt x="17570" y="15530"/>
                  <a:pt x="17643" y="15449"/>
                  <a:pt x="17643" y="15410"/>
                </a:cubicBezTo>
                <a:cubicBezTo>
                  <a:pt x="17643" y="15370"/>
                  <a:pt x="17717" y="15288"/>
                  <a:pt x="17807" y="15227"/>
                </a:cubicBezTo>
                <a:cubicBezTo>
                  <a:pt x="17897" y="15167"/>
                  <a:pt x="17998" y="15034"/>
                  <a:pt x="18033" y="14931"/>
                </a:cubicBezTo>
                <a:cubicBezTo>
                  <a:pt x="18068" y="14829"/>
                  <a:pt x="18174" y="14720"/>
                  <a:pt x="18268" y="14688"/>
                </a:cubicBezTo>
                <a:cubicBezTo>
                  <a:pt x="18362" y="14657"/>
                  <a:pt x="18517" y="14498"/>
                  <a:pt x="18612" y="14336"/>
                </a:cubicBezTo>
                <a:cubicBezTo>
                  <a:pt x="18731" y="14133"/>
                  <a:pt x="18823" y="14050"/>
                  <a:pt x="18902" y="14073"/>
                </a:cubicBezTo>
                <a:cubicBezTo>
                  <a:pt x="18992" y="14099"/>
                  <a:pt x="19001" y="14075"/>
                  <a:pt x="18948" y="13970"/>
                </a:cubicBezTo>
                <a:cubicBezTo>
                  <a:pt x="18902" y="13881"/>
                  <a:pt x="18915" y="13784"/>
                  <a:pt x="18988" y="13686"/>
                </a:cubicBezTo>
                <a:cubicBezTo>
                  <a:pt x="19049" y="13605"/>
                  <a:pt x="19101" y="13469"/>
                  <a:pt x="19102" y="13385"/>
                </a:cubicBezTo>
                <a:cubicBezTo>
                  <a:pt x="19104" y="13300"/>
                  <a:pt x="19136" y="13204"/>
                  <a:pt x="19174" y="13173"/>
                </a:cubicBezTo>
                <a:cubicBezTo>
                  <a:pt x="19211" y="13141"/>
                  <a:pt x="19291" y="12911"/>
                  <a:pt x="19350" y="12662"/>
                </a:cubicBezTo>
                <a:cubicBezTo>
                  <a:pt x="19409" y="12413"/>
                  <a:pt x="19505" y="12108"/>
                  <a:pt x="19562" y="11983"/>
                </a:cubicBezTo>
                <a:cubicBezTo>
                  <a:pt x="19620" y="11859"/>
                  <a:pt x="19709" y="11587"/>
                  <a:pt x="19759" y="11380"/>
                </a:cubicBezTo>
                <a:cubicBezTo>
                  <a:pt x="19810" y="11173"/>
                  <a:pt x="19871" y="10979"/>
                  <a:pt x="19896" y="10949"/>
                </a:cubicBezTo>
                <a:cubicBezTo>
                  <a:pt x="19995" y="10831"/>
                  <a:pt x="20035" y="9967"/>
                  <a:pt x="20018" y="8323"/>
                </a:cubicBezTo>
                <a:cubicBezTo>
                  <a:pt x="20009" y="7381"/>
                  <a:pt x="20028" y="6580"/>
                  <a:pt x="20060" y="6542"/>
                </a:cubicBezTo>
                <a:cubicBezTo>
                  <a:pt x="20122" y="6470"/>
                  <a:pt x="20133" y="6426"/>
                  <a:pt x="20197" y="5913"/>
                </a:cubicBezTo>
                <a:cubicBezTo>
                  <a:pt x="20220" y="5737"/>
                  <a:pt x="20265" y="5561"/>
                  <a:pt x="20299" y="5521"/>
                </a:cubicBezTo>
                <a:cubicBezTo>
                  <a:pt x="20382" y="5423"/>
                  <a:pt x="20387" y="5114"/>
                  <a:pt x="20307" y="5078"/>
                </a:cubicBezTo>
                <a:cubicBezTo>
                  <a:pt x="20271" y="5061"/>
                  <a:pt x="20280" y="4995"/>
                  <a:pt x="20327" y="4930"/>
                </a:cubicBezTo>
                <a:cubicBezTo>
                  <a:pt x="20374" y="4865"/>
                  <a:pt x="20385" y="4778"/>
                  <a:pt x="20351" y="4737"/>
                </a:cubicBezTo>
                <a:cubicBezTo>
                  <a:pt x="20243" y="4607"/>
                  <a:pt x="20251" y="4204"/>
                  <a:pt x="20361" y="4173"/>
                </a:cubicBezTo>
                <a:cubicBezTo>
                  <a:pt x="20441" y="4150"/>
                  <a:pt x="20431" y="4095"/>
                  <a:pt x="20319" y="3933"/>
                </a:cubicBezTo>
                <a:cubicBezTo>
                  <a:pt x="20240" y="3817"/>
                  <a:pt x="20135" y="3686"/>
                  <a:pt x="20086" y="3642"/>
                </a:cubicBezTo>
                <a:cubicBezTo>
                  <a:pt x="20019" y="3583"/>
                  <a:pt x="20029" y="3542"/>
                  <a:pt x="20122" y="3484"/>
                </a:cubicBezTo>
                <a:cubicBezTo>
                  <a:pt x="20235" y="3415"/>
                  <a:pt x="20230" y="3394"/>
                  <a:pt x="20082" y="3276"/>
                </a:cubicBezTo>
                <a:cubicBezTo>
                  <a:pt x="19991" y="3204"/>
                  <a:pt x="19936" y="3130"/>
                  <a:pt x="19960" y="3112"/>
                </a:cubicBezTo>
                <a:cubicBezTo>
                  <a:pt x="19984" y="3094"/>
                  <a:pt x="19835" y="2978"/>
                  <a:pt x="19630" y="2853"/>
                </a:cubicBezTo>
                <a:cubicBezTo>
                  <a:pt x="19386" y="2704"/>
                  <a:pt x="19274" y="2595"/>
                  <a:pt x="19304" y="2535"/>
                </a:cubicBezTo>
                <a:cubicBezTo>
                  <a:pt x="19330" y="2485"/>
                  <a:pt x="19310" y="2407"/>
                  <a:pt x="19259" y="2361"/>
                </a:cubicBezTo>
                <a:cubicBezTo>
                  <a:pt x="19189" y="2299"/>
                  <a:pt x="19192" y="2256"/>
                  <a:pt x="19270" y="2185"/>
                </a:cubicBezTo>
                <a:cubicBezTo>
                  <a:pt x="19344" y="2119"/>
                  <a:pt x="19349" y="2074"/>
                  <a:pt x="19287" y="2027"/>
                </a:cubicBezTo>
                <a:cubicBezTo>
                  <a:pt x="19239" y="1992"/>
                  <a:pt x="19217" y="1877"/>
                  <a:pt x="19237" y="1773"/>
                </a:cubicBezTo>
                <a:cubicBezTo>
                  <a:pt x="19258" y="1669"/>
                  <a:pt x="19243" y="1421"/>
                  <a:pt x="19204" y="1222"/>
                </a:cubicBezTo>
                <a:lnTo>
                  <a:pt x="19133" y="860"/>
                </a:lnTo>
                <a:lnTo>
                  <a:pt x="19028" y="1236"/>
                </a:lnTo>
                <a:cubicBezTo>
                  <a:pt x="18919" y="1624"/>
                  <a:pt x="18765" y="1802"/>
                  <a:pt x="18654" y="1669"/>
                </a:cubicBezTo>
                <a:cubicBezTo>
                  <a:pt x="18621" y="1630"/>
                  <a:pt x="18590" y="1554"/>
                  <a:pt x="18584" y="1501"/>
                </a:cubicBezTo>
                <a:cubicBezTo>
                  <a:pt x="18579" y="1447"/>
                  <a:pt x="18432" y="1205"/>
                  <a:pt x="18259" y="963"/>
                </a:cubicBezTo>
                <a:cubicBezTo>
                  <a:pt x="17946" y="526"/>
                  <a:pt x="17563" y="241"/>
                  <a:pt x="17393" y="319"/>
                </a:cubicBezTo>
                <a:cubicBezTo>
                  <a:pt x="17344" y="341"/>
                  <a:pt x="17120" y="286"/>
                  <a:pt x="16895" y="195"/>
                </a:cubicBezTo>
                <a:cubicBezTo>
                  <a:pt x="16612" y="80"/>
                  <a:pt x="16212" y="4"/>
                  <a:pt x="15993" y="0"/>
                </a:cubicBezTo>
                <a:close/>
                <a:moveTo>
                  <a:pt x="10778" y="409"/>
                </a:moveTo>
                <a:cubicBezTo>
                  <a:pt x="10733" y="409"/>
                  <a:pt x="10641" y="435"/>
                  <a:pt x="10574" y="467"/>
                </a:cubicBezTo>
                <a:cubicBezTo>
                  <a:pt x="10507" y="500"/>
                  <a:pt x="10489" y="525"/>
                  <a:pt x="10534" y="525"/>
                </a:cubicBezTo>
                <a:cubicBezTo>
                  <a:pt x="10578" y="525"/>
                  <a:pt x="10670" y="500"/>
                  <a:pt x="10737" y="467"/>
                </a:cubicBezTo>
                <a:cubicBezTo>
                  <a:pt x="10804" y="435"/>
                  <a:pt x="10822" y="409"/>
                  <a:pt x="10778" y="409"/>
                </a:cubicBezTo>
                <a:close/>
                <a:moveTo>
                  <a:pt x="10237" y="620"/>
                </a:moveTo>
                <a:cubicBezTo>
                  <a:pt x="10212" y="622"/>
                  <a:pt x="10195" y="645"/>
                  <a:pt x="10195" y="681"/>
                </a:cubicBezTo>
                <a:cubicBezTo>
                  <a:pt x="10195" y="783"/>
                  <a:pt x="10220" y="792"/>
                  <a:pt x="10286" y="713"/>
                </a:cubicBezTo>
                <a:cubicBezTo>
                  <a:pt x="10312" y="682"/>
                  <a:pt x="10302" y="642"/>
                  <a:pt x="10264" y="624"/>
                </a:cubicBezTo>
                <a:cubicBezTo>
                  <a:pt x="10255" y="620"/>
                  <a:pt x="10245" y="619"/>
                  <a:pt x="10237" y="620"/>
                </a:cubicBezTo>
                <a:close/>
                <a:moveTo>
                  <a:pt x="10049" y="804"/>
                </a:moveTo>
                <a:cubicBezTo>
                  <a:pt x="9988" y="804"/>
                  <a:pt x="9282" y="1175"/>
                  <a:pt x="8928" y="1400"/>
                </a:cubicBezTo>
                <a:cubicBezTo>
                  <a:pt x="8716" y="1534"/>
                  <a:pt x="8542" y="1665"/>
                  <a:pt x="8542" y="1690"/>
                </a:cubicBezTo>
                <a:cubicBezTo>
                  <a:pt x="8542" y="1768"/>
                  <a:pt x="8708" y="1738"/>
                  <a:pt x="8753" y="1652"/>
                </a:cubicBezTo>
                <a:cubicBezTo>
                  <a:pt x="8798" y="1564"/>
                  <a:pt x="9409" y="1254"/>
                  <a:pt x="9786" y="1126"/>
                </a:cubicBezTo>
                <a:cubicBezTo>
                  <a:pt x="9910" y="1084"/>
                  <a:pt x="9994" y="1017"/>
                  <a:pt x="9974" y="977"/>
                </a:cubicBezTo>
                <a:cubicBezTo>
                  <a:pt x="9953" y="937"/>
                  <a:pt x="9980" y="870"/>
                  <a:pt x="10032" y="828"/>
                </a:cubicBezTo>
                <a:cubicBezTo>
                  <a:pt x="10053" y="811"/>
                  <a:pt x="10057" y="804"/>
                  <a:pt x="10049" y="804"/>
                </a:cubicBezTo>
                <a:close/>
                <a:moveTo>
                  <a:pt x="8109" y="2052"/>
                </a:moveTo>
                <a:cubicBezTo>
                  <a:pt x="8039" y="2063"/>
                  <a:pt x="7831" y="2237"/>
                  <a:pt x="7697" y="2410"/>
                </a:cubicBezTo>
                <a:cubicBezTo>
                  <a:pt x="7548" y="2604"/>
                  <a:pt x="7553" y="2603"/>
                  <a:pt x="7837" y="2369"/>
                </a:cubicBezTo>
                <a:cubicBezTo>
                  <a:pt x="7998" y="2236"/>
                  <a:pt x="8131" y="2103"/>
                  <a:pt x="8133" y="2073"/>
                </a:cubicBezTo>
                <a:cubicBezTo>
                  <a:pt x="8134" y="2056"/>
                  <a:pt x="8125" y="2050"/>
                  <a:pt x="8109" y="2052"/>
                </a:cubicBezTo>
                <a:close/>
                <a:moveTo>
                  <a:pt x="4992" y="10902"/>
                </a:moveTo>
                <a:cubicBezTo>
                  <a:pt x="4585" y="10894"/>
                  <a:pt x="4247" y="10957"/>
                  <a:pt x="3587" y="11152"/>
                </a:cubicBezTo>
                <a:cubicBezTo>
                  <a:pt x="3162" y="11278"/>
                  <a:pt x="2760" y="11397"/>
                  <a:pt x="2693" y="11417"/>
                </a:cubicBezTo>
                <a:cubicBezTo>
                  <a:pt x="2331" y="11524"/>
                  <a:pt x="3255" y="11385"/>
                  <a:pt x="3952" y="11228"/>
                </a:cubicBezTo>
                <a:cubicBezTo>
                  <a:pt x="4398" y="11127"/>
                  <a:pt x="4911" y="11017"/>
                  <a:pt x="5090" y="10984"/>
                </a:cubicBezTo>
                <a:cubicBezTo>
                  <a:pt x="5401" y="10927"/>
                  <a:pt x="5404" y="10924"/>
                  <a:pt x="5171" y="10909"/>
                </a:cubicBezTo>
                <a:cubicBezTo>
                  <a:pt x="5109" y="10905"/>
                  <a:pt x="5050" y="10903"/>
                  <a:pt x="4992" y="10902"/>
                </a:cubicBezTo>
                <a:close/>
                <a:moveTo>
                  <a:pt x="1636" y="11523"/>
                </a:moveTo>
                <a:cubicBezTo>
                  <a:pt x="1584" y="11523"/>
                  <a:pt x="1534" y="11527"/>
                  <a:pt x="1495" y="11534"/>
                </a:cubicBezTo>
                <a:cubicBezTo>
                  <a:pt x="1417" y="11549"/>
                  <a:pt x="1480" y="11562"/>
                  <a:pt x="1636" y="11562"/>
                </a:cubicBezTo>
                <a:cubicBezTo>
                  <a:pt x="1792" y="11562"/>
                  <a:pt x="1856" y="11549"/>
                  <a:pt x="1778" y="11534"/>
                </a:cubicBezTo>
                <a:cubicBezTo>
                  <a:pt x="1739" y="11527"/>
                  <a:pt x="1688" y="11523"/>
                  <a:pt x="1636" y="11523"/>
                </a:cubicBezTo>
                <a:close/>
                <a:moveTo>
                  <a:pt x="1142" y="11583"/>
                </a:moveTo>
                <a:cubicBezTo>
                  <a:pt x="1114" y="11583"/>
                  <a:pt x="1082" y="11586"/>
                  <a:pt x="1053" y="11595"/>
                </a:cubicBezTo>
                <a:cubicBezTo>
                  <a:pt x="988" y="11614"/>
                  <a:pt x="1007" y="11629"/>
                  <a:pt x="1101" y="11632"/>
                </a:cubicBezTo>
                <a:cubicBezTo>
                  <a:pt x="1187" y="11634"/>
                  <a:pt x="1235" y="11620"/>
                  <a:pt x="1208" y="11599"/>
                </a:cubicBezTo>
                <a:cubicBezTo>
                  <a:pt x="1194" y="11589"/>
                  <a:pt x="1170" y="11584"/>
                  <a:pt x="1142" y="11583"/>
                </a:cubicBezTo>
                <a:close/>
                <a:moveTo>
                  <a:pt x="758" y="11636"/>
                </a:moveTo>
                <a:cubicBezTo>
                  <a:pt x="591" y="11636"/>
                  <a:pt x="195" y="11740"/>
                  <a:pt x="19" y="11818"/>
                </a:cubicBezTo>
                <a:cubicBezTo>
                  <a:pt x="12" y="11835"/>
                  <a:pt x="6" y="11857"/>
                  <a:pt x="0" y="11883"/>
                </a:cubicBezTo>
                <a:cubicBezTo>
                  <a:pt x="199" y="11869"/>
                  <a:pt x="796" y="11737"/>
                  <a:pt x="875" y="11678"/>
                </a:cubicBezTo>
                <a:cubicBezTo>
                  <a:pt x="906" y="11655"/>
                  <a:pt x="854" y="11636"/>
                  <a:pt x="758" y="11636"/>
                </a:cubicBezTo>
                <a:close/>
                <a:moveTo>
                  <a:pt x="19824" y="19987"/>
                </a:moveTo>
                <a:cubicBezTo>
                  <a:pt x="19799" y="19986"/>
                  <a:pt x="19741" y="20002"/>
                  <a:pt x="19674" y="20028"/>
                </a:cubicBezTo>
                <a:cubicBezTo>
                  <a:pt x="19585" y="20064"/>
                  <a:pt x="19511" y="20106"/>
                  <a:pt x="19511" y="20123"/>
                </a:cubicBezTo>
                <a:cubicBezTo>
                  <a:pt x="19511" y="20140"/>
                  <a:pt x="19585" y="20124"/>
                  <a:pt x="19674" y="20088"/>
                </a:cubicBezTo>
                <a:cubicBezTo>
                  <a:pt x="19763" y="20053"/>
                  <a:pt x="19837" y="20010"/>
                  <a:pt x="19837" y="19994"/>
                </a:cubicBezTo>
                <a:cubicBezTo>
                  <a:pt x="19837" y="19989"/>
                  <a:pt x="19832" y="19987"/>
                  <a:pt x="19824" y="19987"/>
                </a:cubicBezTo>
                <a:close/>
                <a:moveTo>
                  <a:pt x="18861" y="20451"/>
                </a:moveTo>
                <a:cubicBezTo>
                  <a:pt x="18857" y="20448"/>
                  <a:pt x="18824" y="20466"/>
                  <a:pt x="18760" y="20503"/>
                </a:cubicBezTo>
                <a:cubicBezTo>
                  <a:pt x="18681" y="20549"/>
                  <a:pt x="18617" y="20596"/>
                  <a:pt x="18617" y="20609"/>
                </a:cubicBezTo>
                <a:cubicBezTo>
                  <a:pt x="18617" y="20659"/>
                  <a:pt x="18684" y="20626"/>
                  <a:pt x="18790" y="20526"/>
                </a:cubicBezTo>
                <a:cubicBezTo>
                  <a:pt x="18841" y="20478"/>
                  <a:pt x="18865" y="20454"/>
                  <a:pt x="18861" y="20451"/>
                </a:cubicBezTo>
                <a:close/>
                <a:moveTo>
                  <a:pt x="18114" y="20874"/>
                </a:moveTo>
                <a:cubicBezTo>
                  <a:pt x="18092" y="20874"/>
                  <a:pt x="18008" y="20927"/>
                  <a:pt x="17928" y="20994"/>
                </a:cubicBezTo>
                <a:cubicBezTo>
                  <a:pt x="17847" y="21060"/>
                  <a:pt x="17799" y="21115"/>
                  <a:pt x="17821" y="21115"/>
                </a:cubicBezTo>
                <a:cubicBezTo>
                  <a:pt x="17843" y="21115"/>
                  <a:pt x="17927" y="21060"/>
                  <a:pt x="18008" y="20994"/>
                </a:cubicBezTo>
                <a:cubicBezTo>
                  <a:pt x="18088" y="20927"/>
                  <a:pt x="18137" y="20874"/>
                  <a:pt x="18114" y="20874"/>
                </a:cubicBezTo>
                <a:close/>
                <a:moveTo>
                  <a:pt x="20906" y="20941"/>
                </a:moveTo>
                <a:cubicBezTo>
                  <a:pt x="20742" y="20941"/>
                  <a:pt x="20539" y="21002"/>
                  <a:pt x="20249" y="21122"/>
                </a:cubicBezTo>
                <a:cubicBezTo>
                  <a:pt x="19690" y="21355"/>
                  <a:pt x="19730" y="21323"/>
                  <a:pt x="19793" y="21472"/>
                </a:cubicBezTo>
                <a:cubicBezTo>
                  <a:pt x="19843" y="21589"/>
                  <a:pt x="19907" y="21598"/>
                  <a:pt x="20744" y="21598"/>
                </a:cubicBezTo>
                <a:cubicBezTo>
                  <a:pt x="21430" y="21598"/>
                  <a:pt x="21598" y="21589"/>
                  <a:pt x="21600" y="21531"/>
                </a:cubicBezTo>
                <a:cubicBezTo>
                  <a:pt x="21600" y="21523"/>
                  <a:pt x="21597" y="21513"/>
                  <a:pt x="21592" y="21503"/>
                </a:cubicBezTo>
                <a:cubicBezTo>
                  <a:pt x="21565" y="21450"/>
                  <a:pt x="21543" y="21384"/>
                  <a:pt x="21543" y="21356"/>
                </a:cubicBezTo>
                <a:cubicBezTo>
                  <a:pt x="21543" y="21328"/>
                  <a:pt x="21447" y="21222"/>
                  <a:pt x="21332" y="21120"/>
                </a:cubicBezTo>
                <a:cubicBezTo>
                  <a:pt x="21197" y="21000"/>
                  <a:pt x="21071" y="20940"/>
                  <a:pt x="20906" y="20941"/>
                </a:cubicBezTo>
                <a:close/>
              </a:path>
            </a:pathLst>
          </a:custGeom>
          <a:ln w="12700">
            <a:miter lim="400000"/>
          </a:ln>
        </p:spPr>
      </p:pic>
      <p:sp>
        <p:nvSpPr>
          <p:cNvPr id="141" name="Ai"/>
          <p:cNvSpPr/>
          <p:nvPr/>
        </p:nvSpPr>
        <p:spPr>
          <a:xfrm>
            <a:off x="16447716" y="4397399"/>
            <a:ext cx="4921202" cy="492120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0">
                <a:solidFill>
                  <a:srgbClr val="000000"/>
                </a:solidFill>
              </a:defRPr>
            </a:lvl1pPr>
          </a:lstStyle>
          <a:p>
            <a:pPr/>
            <a:r>
              <a:t>Ai</a:t>
            </a:r>
          </a:p>
        </p:txBody>
      </p:sp>
      <p:sp>
        <p:nvSpPr>
          <p:cNvPr id="142" name="{apis}"/>
          <p:cNvSpPr/>
          <p:nvPr/>
        </p:nvSpPr>
        <p:spPr>
          <a:xfrm>
            <a:off x="16447716" y="4397399"/>
            <a:ext cx="4921202" cy="492120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0" sz="10000">
                <a:solidFill>
                  <a:srgbClr val="000000"/>
                </a:solidFill>
                <a:latin typeface="+mn-lt"/>
                <a:ea typeface="+mn-ea"/>
                <a:cs typeface="+mn-cs"/>
                <a:sym typeface="Helvetica Neue Medium"/>
              </a:defRPr>
            </a:pPr>
            <a:r>
              <a:t>{</a:t>
            </a:r>
            <a:r>
              <a:rPr>
                <a:solidFill>
                  <a:schemeClr val="accent1">
                    <a:hueOff val="118245"/>
                    <a:lumOff val="-11372"/>
                  </a:schemeClr>
                </a:solidFill>
                <a:latin typeface="Helvetica Neue"/>
                <a:ea typeface="Helvetica Neue"/>
                <a:cs typeface="Helvetica Neue"/>
                <a:sym typeface="Helvetica Neue"/>
              </a:rPr>
              <a:t>apis</a:t>
            </a:r>
            <a:r>
              <a:t>}</a:t>
            </a:r>
          </a:p>
        </p:txBody>
      </p:sp>
      <p:grpSp>
        <p:nvGrpSpPr>
          <p:cNvPr id="145" name="Group"/>
          <p:cNvGrpSpPr/>
          <p:nvPr/>
        </p:nvGrpSpPr>
        <p:grpSpPr>
          <a:xfrm>
            <a:off x="16447716" y="4397399"/>
            <a:ext cx="4921202" cy="4921202"/>
            <a:chOff x="0" y="0"/>
            <a:chExt cx="4921200" cy="4921200"/>
          </a:xfrm>
        </p:grpSpPr>
        <p:sp>
          <p:nvSpPr>
            <p:cNvPr id="143" name="Square"/>
            <p:cNvSpPr/>
            <p:nvPr/>
          </p:nvSpPr>
          <p:spPr>
            <a:xfrm>
              <a:off x="0" y="0"/>
              <a:ext cx="4921201" cy="49212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10000">
                  <a:solidFill>
                    <a:srgbClr val="000000"/>
                  </a:solidFill>
                  <a:latin typeface="+mn-lt"/>
                  <a:ea typeface="+mn-ea"/>
                  <a:cs typeface="+mn-cs"/>
                  <a:sym typeface="Helvetica Neue Medium"/>
                </a:defRPr>
              </a:pPr>
            </a:p>
          </p:txBody>
        </p:sp>
        <p:pic>
          <p:nvPicPr>
            <p:cNvPr id="144" name="bureau2.png" descr="bureau2.png"/>
            <p:cNvPicPr>
              <a:picLocks noChangeAspect="1"/>
            </p:cNvPicPr>
            <p:nvPr/>
          </p:nvPicPr>
          <p:blipFill>
            <a:blip r:embed="rId8">
              <a:extLst/>
            </a:blip>
            <a:stretch>
              <a:fillRect/>
            </a:stretch>
          </p:blipFill>
          <p:spPr>
            <a:xfrm>
              <a:off x="1190524" y="1108050"/>
              <a:ext cx="2540001" cy="2705101"/>
            </a:xfrm>
            <a:prstGeom prst="rect">
              <a:avLst/>
            </a:prstGeom>
            <a:ln w="12700" cap="flat">
              <a:noFill/>
              <a:miter lim="400000"/>
            </a:ln>
            <a:effectLst/>
          </p:spPr>
        </p:pic>
      </p:grpSp>
      <p:pic>
        <p:nvPicPr>
          <p:cNvPr id="146" name="logo-white.png" descr="logo-white.png"/>
          <p:cNvPicPr>
            <a:picLocks noChangeAspect="1"/>
          </p:cNvPicPr>
          <p:nvPr/>
        </p:nvPicPr>
        <p:blipFill>
          <a:blip r:embed="rId9">
            <a:alphaModFix amt="19533"/>
            <a:extLst/>
          </a:blip>
          <a:stretch>
            <a:fillRect/>
          </a:stretch>
        </p:blipFill>
        <p:spPr>
          <a:xfrm>
            <a:off x="22771199" y="12084704"/>
            <a:ext cx="1399184" cy="139918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39">
                                            <p:bg/>
                                          </p:spTgt>
                                        </p:tgtEl>
                                        <p:attrNameLst>
                                          <p:attrName>style.visibility</p:attrName>
                                        </p:attrNameLst>
                                      </p:cBhvr>
                                      <p:to>
                                        <p:strVal val="visible"/>
                                      </p:to>
                                    </p:set>
                                    <p:animEffect filter="dissolve" transition="in">
                                      <p:cBhvr>
                                        <p:cTn id="7" dur="500"/>
                                        <p:tgtEl>
                                          <p:spTgt spid="139">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39">
                                            <p:txEl>
                                              <p:pRg st="0" end="0"/>
                                            </p:txEl>
                                          </p:spTgt>
                                        </p:tgtEl>
                                        <p:attrNameLst>
                                          <p:attrName>style.visibility</p:attrName>
                                        </p:attrNameLst>
                                      </p:cBhvr>
                                      <p:to>
                                        <p:strVal val="visible"/>
                                      </p:to>
                                    </p:set>
                                    <p:animEffect filter="dissolve" transition="in">
                                      <p:cBhvr>
                                        <p:cTn id="10" dur="500"/>
                                        <p:tgtEl>
                                          <p:spTgt spid="139">
                                            <p:txEl>
                                              <p:pRg st="0" end="0"/>
                                            </p:txEl>
                                          </p:spTgt>
                                        </p:tgtEl>
                                      </p:cBhvr>
                                    </p:animEffect>
                                  </p:childTnLst>
                                </p:cTn>
                              </p:par>
                            </p:childTnLst>
                          </p:cTn>
                        </p:par>
                        <p:par>
                          <p:cTn id="11" fill="hold">
                            <p:stCondLst>
                              <p:cond delay="500"/>
                            </p:stCondLst>
                            <p:childTnLst>
                              <p:par>
                                <p:cTn id="12" presetClass="entr" nodeType="afterEffect" presetID="9" grpId="2" fill="hold">
                                  <p:stCondLst>
                                    <p:cond delay="0"/>
                                  </p:stCondLst>
                                  <p:iterate type="el" backwards="0">
                                    <p:tmAbs val="0"/>
                                  </p:iterate>
                                  <p:childTnLst>
                                    <p:set>
                                      <p:cBhvr>
                                        <p:cTn id="13" fill="hold"/>
                                        <p:tgtEl>
                                          <p:spTgt spid="140"/>
                                        </p:tgtEl>
                                        <p:attrNameLst>
                                          <p:attrName>style.visibility</p:attrName>
                                        </p:attrNameLst>
                                      </p:cBhvr>
                                      <p:to>
                                        <p:strVal val="visible"/>
                                      </p:to>
                                    </p:set>
                                    <p:animEffect filter="dissolve" transition="in">
                                      <p:cBhvr>
                                        <p:cTn id="14" dur="1000"/>
                                        <p:tgtEl>
                                          <p:spTgt spid="140"/>
                                        </p:tgtEl>
                                      </p:cBhvr>
                                    </p:animEffect>
                                  </p:childTnLst>
                                </p:cTn>
                              </p:par>
                            </p:childTnLst>
                          </p:cTn>
                        </p:par>
                        <p:par>
                          <p:cTn id="15" fill="hold">
                            <p:stCondLst>
                              <p:cond delay="1500"/>
                            </p:stCondLst>
                            <p:childTnLst>
                              <p:par>
                                <p:cTn id="16" presetClass="entr" nodeType="afterEffect" presetID="9" grpId="1" fill="hold">
                                  <p:stCondLst>
                                    <p:cond delay="0"/>
                                  </p:stCondLst>
                                  <p:iterate type="el" backwards="0">
                                    <p:tmAbs val="0"/>
                                  </p:iterate>
                                  <p:childTnLst>
                                    <p:set>
                                      <p:cBhvr>
                                        <p:cTn id="17" fill="hold"/>
                                        <p:tgtEl>
                                          <p:spTgt spid="139">
                                            <p:txEl>
                                              <p:pRg st="1" end="1"/>
                                            </p:txEl>
                                          </p:spTgt>
                                        </p:tgtEl>
                                        <p:attrNameLst>
                                          <p:attrName>style.visibility</p:attrName>
                                        </p:attrNameLst>
                                      </p:cBhvr>
                                      <p:to>
                                        <p:strVal val="visible"/>
                                      </p:to>
                                    </p:set>
                                    <p:animEffect filter="dissolve" transition="in">
                                      <p:cBhvr>
                                        <p:cTn id="18" dur="500"/>
                                        <p:tgtEl>
                                          <p:spTgt spid="139">
                                            <p:txEl>
                                              <p:pRg st="1" end="1"/>
                                            </p:txEl>
                                          </p:spTgt>
                                        </p:tgtEl>
                                      </p:cBhvr>
                                    </p:animEffect>
                                  </p:childTnLst>
                                </p:cTn>
                              </p:par>
                            </p:childTnLst>
                          </p:cTn>
                        </p:par>
                        <p:par>
                          <p:cTn id="19" fill="hold">
                            <p:stCondLst>
                              <p:cond delay="2000"/>
                            </p:stCondLst>
                            <p:childTnLst>
                              <p:par>
                                <p:cTn id="20" presetClass="entr" nodeType="afterEffect" presetID="9" grpId="1" fill="hold">
                                  <p:stCondLst>
                                    <p:cond delay="0"/>
                                  </p:stCondLst>
                                  <p:iterate type="el" backwards="0">
                                    <p:tmAbs val="0"/>
                                  </p:iterate>
                                  <p:childTnLst>
                                    <p:set>
                                      <p:cBhvr>
                                        <p:cTn id="21" fill="hold"/>
                                        <p:tgtEl>
                                          <p:spTgt spid="139">
                                            <p:txEl>
                                              <p:pRg st="2" end="2"/>
                                            </p:txEl>
                                          </p:spTgt>
                                        </p:tgtEl>
                                        <p:attrNameLst>
                                          <p:attrName>style.visibility</p:attrName>
                                        </p:attrNameLst>
                                      </p:cBhvr>
                                      <p:to>
                                        <p:strVal val="visible"/>
                                      </p:to>
                                    </p:set>
                                    <p:animEffect filter="dissolve" transition="in">
                                      <p:cBhvr>
                                        <p:cTn id="22" dur="500"/>
                                        <p:tgtEl>
                                          <p:spTgt spid="139">
                                            <p:txEl>
                                              <p:pRg st="2" end="2"/>
                                            </p:txEl>
                                          </p:spTgt>
                                        </p:tgtEl>
                                      </p:cBhvr>
                                    </p:animEffect>
                                  </p:childTnLst>
                                </p:cTn>
                              </p:par>
                            </p:childTnLst>
                          </p:cTn>
                        </p:par>
                        <p:par>
                          <p:cTn id="23" fill="hold">
                            <p:stCondLst>
                              <p:cond delay="2500"/>
                            </p:stCondLst>
                            <p:childTnLst>
                              <p:par>
                                <p:cTn id="24" presetClass="entr" nodeType="afterEffect" presetID="9" grpId="1" fill="hold">
                                  <p:stCondLst>
                                    <p:cond delay="0"/>
                                  </p:stCondLst>
                                  <p:iterate type="el" backwards="0">
                                    <p:tmAbs val="0"/>
                                  </p:iterate>
                                  <p:childTnLst>
                                    <p:set>
                                      <p:cBhvr>
                                        <p:cTn id="25" fill="hold"/>
                                        <p:tgtEl>
                                          <p:spTgt spid="139">
                                            <p:txEl>
                                              <p:pRg st="3" end="3"/>
                                            </p:txEl>
                                          </p:spTgt>
                                        </p:tgtEl>
                                        <p:attrNameLst>
                                          <p:attrName>style.visibility</p:attrName>
                                        </p:attrNameLst>
                                      </p:cBhvr>
                                      <p:to>
                                        <p:strVal val="visible"/>
                                      </p:to>
                                    </p:set>
                                    <p:animEffect filter="dissolve" transition="in">
                                      <p:cBhvr>
                                        <p:cTn id="26" dur="500"/>
                                        <p:tgtEl>
                                          <p:spTgt spid="13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Class="exit" nodeType="clickEffect" presetID="9" grpId="3" fill="hold">
                                  <p:stCondLst>
                                    <p:cond delay="0"/>
                                  </p:stCondLst>
                                  <p:iterate type="el" backwards="0">
                                    <p:tmAbs val="0"/>
                                  </p:iterate>
                                  <p:childTnLst>
                                    <p:animEffect filter="dissolve" transition="out">
                                      <p:cBhvr>
                                        <p:cTn id="30" dur="1000" fill="hold"/>
                                        <p:tgtEl>
                                          <p:spTgt spid="140"/>
                                        </p:tgtEl>
                                      </p:cBhvr>
                                    </p:animEffect>
                                    <p:set>
                                      <p:cBhvr>
                                        <p:cTn id="31" fill="hold">
                                          <p:stCondLst>
                                            <p:cond delay="999"/>
                                          </p:stCondLst>
                                        </p:cTn>
                                        <p:tgtEl>
                                          <p:spTgt spid="140"/>
                                        </p:tgtEl>
                                        <p:attrNameLst>
                                          <p:attrName>style.visibility</p:attrName>
                                        </p:attrNameLst>
                                      </p:cBhvr>
                                      <p:to>
                                        <p:strVal val="hidden"/>
                                      </p:to>
                                    </p:set>
                                  </p:childTnLst>
                                </p:cTn>
                              </p:par>
                            </p:childTnLst>
                          </p:cTn>
                        </p:par>
                        <p:par>
                          <p:cTn id="32" fill="hold">
                            <p:stCondLst>
                              <p:cond delay="1000"/>
                            </p:stCondLst>
                            <p:childTnLst>
                              <p:par>
                                <p:cTn id="33" presetClass="entr" nodeType="afterEffect" presetID="9" grpId="4" fill="hold">
                                  <p:stCondLst>
                                    <p:cond delay="0"/>
                                  </p:stCondLst>
                                  <p:iterate type="el" backwards="0">
                                    <p:tmAbs val="0"/>
                                  </p:iterate>
                                  <p:childTnLst>
                                    <p:set>
                                      <p:cBhvr>
                                        <p:cTn id="34" fill="hold"/>
                                        <p:tgtEl>
                                          <p:spTgt spid="136"/>
                                        </p:tgtEl>
                                        <p:attrNameLst>
                                          <p:attrName>style.visibility</p:attrName>
                                        </p:attrNameLst>
                                      </p:cBhvr>
                                      <p:to>
                                        <p:strVal val="visible"/>
                                      </p:to>
                                    </p:set>
                                    <p:animEffect filter="dissolve" transition="in">
                                      <p:cBhvr>
                                        <p:cTn id="35" dur="500"/>
                                        <p:tgtEl>
                                          <p:spTgt spid="136"/>
                                        </p:tgtEl>
                                      </p:cBhvr>
                                    </p:animEffect>
                                  </p:childTnLst>
                                </p:cTn>
                              </p:par>
                            </p:childTnLst>
                          </p:cTn>
                        </p:par>
                        <p:par>
                          <p:cTn id="36" fill="hold">
                            <p:stCondLst>
                              <p:cond delay="1500"/>
                            </p:stCondLst>
                            <p:childTnLst>
                              <p:par>
                                <p:cTn id="37" presetClass="mediacall" nodeType="afterEffect" presetSubtype="0" presetID="1" grpId="5" fill="hold">
                                  <p:stCondLst>
                                    <p:cond delay="0"/>
                                  </p:stCondLst>
                                  <p:childTnLst>
                                    <p:cmd type="call" cmd="playFrom(0.0)">
                                      <p:cBhvr>
                                        <p:cTn id="38" dur="14976" fill="hold"/>
                                        <p:tgtEl>
                                          <p:spTgt spid="136"/>
                                        </p:tgtEl>
                                      </p:cBhvr>
                                    </p:cmd>
                                  </p:childTnLst>
                                </p:cTn>
                              </p:par>
                            </p:childTnLst>
                          </p:cTn>
                        </p:par>
                        <p:par>
                          <p:cTn id="39" fill="hold">
                            <p:stCondLst>
                              <p:cond delay="16476"/>
                            </p:stCondLst>
                            <p:childTnLst>
                              <p:par>
                                <p:cTn id="40" presetClass="entr" nodeType="afterEffect" presetSubtype="0" presetID="1" grpId="6" fill="hold">
                                  <p:stCondLst>
                                    <p:cond delay="0"/>
                                  </p:stCondLst>
                                  <p:iterate type="lt" backwards="0">
                                    <p:tmAbs val="100"/>
                                  </p:iterate>
                                  <p:childTnLst>
                                    <p:set>
                                      <p:cBhvr>
                                        <p:cTn id="41" fill="hold"/>
                                        <p:tgtEl>
                                          <p:spTgt spid="141"/>
                                        </p:tgtEl>
                                        <p:attrNameLst>
                                          <p:attrName>style.visibility</p:attrName>
                                        </p:attrNameLst>
                                      </p:cBhvr>
                                      <p:to>
                                        <p:strVal val="visible"/>
                                      </p:to>
                                    </p:set>
                                  </p:childTnLst>
                                </p:cTn>
                              </p:par>
                            </p:childTnLst>
                          </p:cTn>
                        </p:par>
                        <p:par>
                          <p:cTn id="42" fill="hold">
                            <p:stCondLst>
                              <p:cond delay="16476"/>
                            </p:stCondLst>
                            <p:childTnLst>
                              <p:par>
                                <p:cTn id="43" presetClass="entr" nodeType="afterEffect" presetID="9" grpId="1" fill="hold">
                                  <p:stCondLst>
                                    <p:cond delay="0"/>
                                  </p:stCondLst>
                                  <p:iterate type="el" backwards="0">
                                    <p:tmAbs val="0"/>
                                  </p:iterate>
                                  <p:childTnLst>
                                    <p:set>
                                      <p:cBhvr>
                                        <p:cTn id="44" fill="hold"/>
                                        <p:tgtEl>
                                          <p:spTgt spid="139">
                                            <p:txEl>
                                              <p:pRg st="4" end="4"/>
                                            </p:txEl>
                                          </p:spTgt>
                                        </p:tgtEl>
                                        <p:attrNameLst>
                                          <p:attrName>style.visibility</p:attrName>
                                        </p:attrNameLst>
                                      </p:cBhvr>
                                      <p:to>
                                        <p:strVal val="visible"/>
                                      </p:to>
                                    </p:set>
                                    <p:animEffect filter="dissolve" transition="in">
                                      <p:cBhvr>
                                        <p:cTn id="45" dur="500"/>
                                        <p:tgtEl>
                                          <p:spTgt spid="139">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Class="exit" nodeType="clickEffect" presetID="9" grpId="7" fill="hold">
                                  <p:stCondLst>
                                    <p:cond delay="0"/>
                                  </p:stCondLst>
                                  <p:iterate type="el" backwards="0">
                                    <p:tmAbs val="0"/>
                                  </p:iterate>
                                  <p:childTnLst>
                                    <p:animEffect filter="dissolve" transition="out">
                                      <p:cBhvr>
                                        <p:cTn id="49" dur="1000" fill="hold"/>
                                        <p:tgtEl>
                                          <p:spTgt spid="136"/>
                                        </p:tgtEl>
                                      </p:cBhvr>
                                    </p:animEffect>
                                    <p:set>
                                      <p:cBhvr>
                                        <p:cTn id="50" fill="hold">
                                          <p:stCondLst>
                                            <p:cond delay="999"/>
                                          </p:stCondLst>
                                        </p:cTn>
                                        <p:tgtEl>
                                          <p:spTgt spid="136"/>
                                        </p:tgtEl>
                                        <p:attrNameLst>
                                          <p:attrName>style.visibility</p:attrName>
                                        </p:attrNameLst>
                                      </p:cBhvr>
                                      <p:to>
                                        <p:strVal val="hidden"/>
                                      </p:to>
                                    </p:set>
                                  </p:childTnLst>
                                </p:cTn>
                              </p:par>
                            </p:childTnLst>
                          </p:cTn>
                        </p:par>
                        <p:par>
                          <p:cTn id="51" fill="hold">
                            <p:stCondLst>
                              <p:cond delay="1000"/>
                            </p:stCondLst>
                            <p:childTnLst>
                              <p:par>
                                <p:cTn id="52" presetClass="entr" nodeType="afterEffect" presetID="9" grpId="8" fill="hold">
                                  <p:stCondLst>
                                    <p:cond delay="0"/>
                                  </p:stCondLst>
                                  <p:iterate type="el" backwards="0">
                                    <p:tmAbs val="0"/>
                                  </p:iterate>
                                  <p:childTnLst>
                                    <p:set>
                                      <p:cBhvr>
                                        <p:cTn id="53" fill="hold"/>
                                        <p:tgtEl>
                                          <p:spTgt spid="137"/>
                                        </p:tgtEl>
                                        <p:attrNameLst>
                                          <p:attrName>style.visibility</p:attrName>
                                        </p:attrNameLst>
                                      </p:cBhvr>
                                      <p:to>
                                        <p:strVal val="visible"/>
                                      </p:to>
                                    </p:set>
                                    <p:animEffect filter="dissolve" transition="in">
                                      <p:cBhvr>
                                        <p:cTn id="54" dur="1000"/>
                                        <p:tgtEl>
                                          <p:spTgt spid="137"/>
                                        </p:tgtEl>
                                      </p:cBhvr>
                                    </p:animEffect>
                                  </p:childTnLst>
                                </p:cTn>
                              </p:par>
                            </p:childTnLst>
                          </p:cTn>
                        </p:par>
                        <p:par>
                          <p:cTn id="55" fill="hold">
                            <p:stCondLst>
                              <p:cond delay="2000"/>
                            </p:stCondLst>
                            <p:childTnLst>
                              <p:par>
                                <p:cTn id="56" presetClass="entr" nodeType="afterEffect" presetSubtype="0" presetID="1" grpId="9" fill="hold">
                                  <p:stCondLst>
                                    <p:cond delay="0"/>
                                  </p:stCondLst>
                                  <p:iterate type="lt" backwards="0">
                                    <p:tmAbs val="100"/>
                                  </p:iterate>
                                  <p:childTnLst>
                                    <p:set>
                                      <p:cBhvr>
                                        <p:cTn id="57" fill="hold"/>
                                        <p:tgtEl>
                                          <p:spTgt spid="142"/>
                                        </p:tgtEl>
                                        <p:attrNameLst>
                                          <p:attrName>style.visibility</p:attrName>
                                        </p:attrNameLst>
                                      </p:cBhvr>
                                      <p:to>
                                        <p:strVal val="visible"/>
                                      </p:to>
                                    </p:set>
                                  </p:childTnLst>
                                </p:cTn>
                              </p:par>
                            </p:childTnLst>
                          </p:cTn>
                        </p:par>
                        <p:par>
                          <p:cTn id="58" fill="hold">
                            <p:stCondLst>
                              <p:cond delay="2000"/>
                            </p:stCondLst>
                            <p:childTnLst>
                              <p:par>
                                <p:cTn id="59" presetClass="entr" nodeType="afterEffect" presetID="9" grpId="1" fill="hold">
                                  <p:stCondLst>
                                    <p:cond delay="0"/>
                                  </p:stCondLst>
                                  <p:iterate type="el" backwards="0">
                                    <p:tmAbs val="0"/>
                                  </p:iterate>
                                  <p:childTnLst>
                                    <p:set>
                                      <p:cBhvr>
                                        <p:cTn id="60" fill="hold"/>
                                        <p:tgtEl>
                                          <p:spTgt spid="139">
                                            <p:txEl>
                                              <p:pRg st="5" end="5"/>
                                            </p:txEl>
                                          </p:spTgt>
                                        </p:tgtEl>
                                        <p:attrNameLst>
                                          <p:attrName>style.visibility</p:attrName>
                                        </p:attrNameLst>
                                      </p:cBhvr>
                                      <p:to>
                                        <p:strVal val="visible"/>
                                      </p:to>
                                    </p:set>
                                    <p:animEffect filter="dissolve" transition="in">
                                      <p:cBhvr>
                                        <p:cTn id="61" dur="500"/>
                                        <p:tgtEl>
                                          <p:spTgt spid="139">
                                            <p:txEl>
                                              <p:pRg st="5" end="5"/>
                                            </p:txEl>
                                          </p:spTgt>
                                        </p:tgtEl>
                                      </p:cBhvr>
                                    </p:animEffect>
                                  </p:childTnLst>
                                </p:cTn>
                              </p:par>
                            </p:childTnLst>
                          </p:cTn>
                        </p:par>
                      </p:childTnLst>
                    </p:cTn>
                  </p:par>
                  <p:par>
                    <p:cTn id="62" fill="hold">
                      <p:stCondLst>
                        <p:cond delay="indefinite"/>
                      </p:stCondLst>
                      <p:childTnLst>
                        <p:par>
                          <p:cTn id="63" fill="hold">
                            <p:stCondLst>
                              <p:cond delay="0"/>
                            </p:stCondLst>
                            <p:childTnLst>
                              <p:par>
                                <p:cTn id="64" presetClass="exit" nodeType="clickEffect" presetID="9" grpId="10" fill="hold">
                                  <p:stCondLst>
                                    <p:cond delay="0"/>
                                  </p:stCondLst>
                                  <p:iterate type="el" backwards="0">
                                    <p:tmAbs val="0"/>
                                  </p:iterate>
                                  <p:childTnLst>
                                    <p:animEffect filter="dissolve" transition="out">
                                      <p:cBhvr>
                                        <p:cTn id="65" dur="1000" fill="hold"/>
                                        <p:tgtEl>
                                          <p:spTgt spid="137"/>
                                        </p:tgtEl>
                                      </p:cBhvr>
                                    </p:animEffect>
                                    <p:set>
                                      <p:cBhvr>
                                        <p:cTn id="66" fill="hold">
                                          <p:stCondLst>
                                            <p:cond delay="999"/>
                                          </p:stCondLst>
                                        </p:cTn>
                                        <p:tgtEl>
                                          <p:spTgt spid="137"/>
                                        </p:tgtEl>
                                        <p:attrNameLst>
                                          <p:attrName>style.visibility</p:attrName>
                                        </p:attrNameLst>
                                      </p:cBhvr>
                                      <p:to>
                                        <p:strVal val="hidden"/>
                                      </p:to>
                                    </p:set>
                                  </p:childTnLst>
                                </p:cTn>
                              </p:par>
                            </p:childTnLst>
                          </p:cTn>
                        </p:par>
                        <p:par>
                          <p:cTn id="67" fill="hold">
                            <p:stCondLst>
                              <p:cond delay="1000"/>
                            </p:stCondLst>
                            <p:childTnLst>
                              <p:par>
                                <p:cTn id="68" presetClass="entr" nodeType="afterEffect" presetID="9" grpId="11" fill="hold">
                                  <p:stCondLst>
                                    <p:cond delay="0"/>
                                  </p:stCondLst>
                                  <p:iterate type="el" backwards="0">
                                    <p:tmAbs val="0"/>
                                  </p:iterate>
                                  <p:childTnLst>
                                    <p:set>
                                      <p:cBhvr>
                                        <p:cTn id="69" fill="hold"/>
                                        <p:tgtEl>
                                          <p:spTgt spid="135"/>
                                        </p:tgtEl>
                                        <p:attrNameLst>
                                          <p:attrName>style.visibility</p:attrName>
                                        </p:attrNameLst>
                                      </p:cBhvr>
                                      <p:to>
                                        <p:strVal val="visible"/>
                                      </p:to>
                                    </p:set>
                                    <p:animEffect filter="dissolve" transition="in">
                                      <p:cBhvr>
                                        <p:cTn id="70" dur="1000"/>
                                        <p:tgtEl>
                                          <p:spTgt spid="135"/>
                                        </p:tgtEl>
                                      </p:cBhvr>
                                    </p:animEffect>
                                  </p:childTnLst>
                                </p:cTn>
                              </p:par>
                            </p:childTnLst>
                          </p:cTn>
                        </p:par>
                        <p:par>
                          <p:cTn id="71" fill="hold">
                            <p:stCondLst>
                              <p:cond delay="2000"/>
                            </p:stCondLst>
                            <p:childTnLst>
                              <p:par>
                                <p:cTn id="72" presetClass="entr" nodeType="afterEffect" presetID="9" grpId="12" fill="hold">
                                  <p:stCondLst>
                                    <p:cond delay="500"/>
                                  </p:stCondLst>
                                  <p:iterate type="el" backwards="0">
                                    <p:tmAbs val="0"/>
                                  </p:iterate>
                                  <p:childTnLst>
                                    <p:set>
                                      <p:cBhvr>
                                        <p:cTn id="73" fill="hold"/>
                                        <p:tgtEl>
                                          <p:spTgt spid="145"/>
                                        </p:tgtEl>
                                        <p:attrNameLst>
                                          <p:attrName>style.visibility</p:attrName>
                                        </p:attrNameLst>
                                      </p:cBhvr>
                                      <p:to>
                                        <p:strVal val="visible"/>
                                      </p:to>
                                    </p:set>
                                    <p:animEffect filter="dissolve" transition="in">
                                      <p:cBhvr>
                                        <p:cTn id="74" dur="500"/>
                                        <p:tgtEl>
                                          <p:spTgt spid="145"/>
                                        </p:tgtEl>
                                      </p:cBhvr>
                                    </p:animEffect>
                                  </p:childTnLst>
                                </p:cTn>
                              </p:par>
                            </p:childTnLst>
                          </p:cTn>
                        </p:par>
                        <p:par>
                          <p:cTn id="75" fill="hold">
                            <p:stCondLst>
                              <p:cond delay="3000"/>
                            </p:stCondLst>
                            <p:childTnLst>
                              <p:par>
                                <p:cTn id="76" presetClass="entr" nodeType="afterEffect" presetID="9" grpId="1" fill="hold">
                                  <p:stCondLst>
                                    <p:cond delay="0"/>
                                  </p:stCondLst>
                                  <p:iterate type="el" backwards="0">
                                    <p:tmAbs val="0"/>
                                  </p:iterate>
                                  <p:childTnLst>
                                    <p:set>
                                      <p:cBhvr>
                                        <p:cTn id="77" fill="hold"/>
                                        <p:tgtEl>
                                          <p:spTgt spid="139">
                                            <p:txEl>
                                              <p:pRg st="6" end="6"/>
                                            </p:txEl>
                                          </p:spTgt>
                                        </p:tgtEl>
                                        <p:attrNameLst>
                                          <p:attrName>style.visibility</p:attrName>
                                        </p:attrNameLst>
                                      </p:cBhvr>
                                      <p:to>
                                        <p:strVal val="visible"/>
                                      </p:to>
                                    </p:set>
                                    <p:animEffect filter="dissolve" transition="in">
                                      <p:cBhvr>
                                        <p:cTn id="78" dur="500"/>
                                        <p:tgtEl>
                                          <p:spTgt spid="139">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9" fill="hold" display="0">
                  <p:stCondLst>
                    <p:cond delay="indefinite"/>
                  </p:stCondLst>
                </p:cTn>
                <p:tgtEl>
                  <p:spTgt spid="136"/>
                </p:tgtEl>
              </p:cMediaNode>
            </p:video>
          </p:childTnLst>
        </p:cTn>
      </p:par>
    </p:tnLst>
    <p:bldLst>
      <p:bldP build="whole" bldLvl="1" animBg="1" rev="0" advAuto="0" spid="137" grpId="8"/>
      <p:bldP build="whole" bldLvl="1" animBg="1" rev="0" advAuto="0" spid="140" grpId="2"/>
      <p:bldP build="whole" bldLvl="1" animBg="1" rev="0" advAuto="0" spid="140" grpId="3"/>
      <p:bldP build="whole" bldLvl="1" animBg="1" rev="0" advAuto="0" spid="136" grpId="4"/>
      <p:bldP build="whole" bldLvl="1" animBg="1" rev="0" advAuto="0" spid="137" grpId="10"/>
      <p:bldP build="whole" bldLvl="1" animBg="1" rev="0" advAuto="0" spid="135" grpId="11"/>
      <p:bldP build="whole" bldLvl="1" animBg="1" rev="0" advAuto="0" spid="136" grpId="7"/>
      <p:bldP build="whole" bldLvl="1" animBg="1" rev="0" advAuto="0" spid="141" grpId="6"/>
      <p:bldP build="whole" bldLvl="1" animBg="1" rev="0" advAuto="0" spid="142" grpId="9"/>
      <p:bldP build="whole" bldLvl="1" animBg="1" rev="0" advAuto="0" spid="145" grpId="12"/>
      <p:bldP build="p" bldLvl="5" animBg="1" rev="0" advAuto="0" spid="139"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FFFFFF"/>
        </a:solidFill>
      </p:bgPr>
    </p:bg>
    <p:spTree>
      <p:nvGrpSpPr>
        <p:cNvPr id="1" name=""/>
        <p:cNvGrpSpPr/>
        <p:nvPr/>
      </p:nvGrpSpPr>
      <p:grpSpPr>
        <a:xfrm>
          <a:off x="0" y="0"/>
          <a:ext cx="0" cy="0"/>
          <a:chOff x="0" y="0"/>
          <a:chExt cx="0" cy="0"/>
        </a:xfrm>
      </p:grpSpPr>
      <p:sp>
        <p:nvSpPr>
          <p:cNvPr id="224" name="New customer user…"/>
          <p:cNvSpPr txBox="1"/>
          <p:nvPr/>
        </p:nvSpPr>
        <p:spPr>
          <a:xfrm>
            <a:off x="1303705" y="1507809"/>
            <a:ext cx="12006319" cy="99002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solidFill>
                  <a:srgbClr val="000000"/>
                </a:solidFill>
              </a:defRPr>
            </a:pPr>
            <a:r>
              <a:t>New customer user</a:t>
            </a:r>
          </a:p>
          <a:p>
            <a:pPr algn="l" defTabSz="457200">
              <a:defRPr sz="8000">
                <a:solidFill>
                  <a:srgbClr val="000000"/>
                </a:solidFill>
              </a:defRPr>
            </a:pPr>
            <a:r>
              <a:t>interfaces creates new</a:t>
            </a:r>
          </a:p>
          <a:p>
            <a:pPr algn="l" defTabSz="457200">
              <a:defRPr sz="8000">
                <a:solidFill>
                  <a:srgbClr val="000000"/>
                </a:solidFill>
              </a:defRPr>
            </a:pPr>
            <a:r>
              <a:t>business demands.</a:t>
            </a:r>
          </a:p>
          <a:p>
            <a:pPr algn="l" defTabSz="457200">
              <a:defRPr sz="5000">
                <a:solidFill>
                  <a:srgbClr val="000000"/>
                </a:solidFill>
              </a:defRPr>
            </a:pPr>
          </a:p>
          <a:p>
            <a:pPr algn="l" defTabSz="457200">
              <a:defRPr sz="5000">
                <a:solidFill>
                  <a:srgbClr val="000000"/>
                </a:solidFill>
              </a:defRPr>
            </a:pPr>
          </a:p>
          <a:p>
            <a:pPr algn="l" defTabSz="457200">
              <a:defRPr b="0" sz="5000">
                <a:solidFill>
                  <a:srgbClr val="000000"/>
                </a:solidFill>
                <a:latin typeface="Helvetica Neue Light"/>
                <a:ea typeface="Helvetica Neue Light"/>
                <a:cs typeface="Helvetica Neue Light"/>
                <a:sym typeface="Helvetica Neue Light"/>
              </a:defRPr>
            </a:pPr>
            <a:r>
              <a:t>Diskutera.</a:t>
            </a: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Helvetica Neue Light"/>
                <a:ea typeface="Helvetica Neue Light"/>
                <a:cs typeface="Helvetica Neue Light"/>
                <a:sym typeface="Helvetica Neue Light"/>
              </a:defRPr>
            </a:pPr>
            <a:r>
              <a:t>Vad och varför funkar det?</a:t>
            </a: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Helvetica Neue Light"/>
                <a:ea typeface="Helvetica Neue Light"/>
                <a:cs typeface="Helvetica Neue Light"/>
                <a:sym typeface="Helvetica Neue Light"/>
              </a:defRPr>
            </a:pPr>
            <a:r>
              <a:t>Är det säkert?</a:t>
            </a:r>
          </a:p>
        </p:txBody>
      </p:sp>
      <p:pic>
        <p:nvPicPr>
          <p:cNvPr id="225"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pic>
        <p:nvPicPr>
          <p:cNvPr id="226" name="phone.gif" descr="phone.gif"/>
          <p:cNvPicPr>
            <a:picLocks noChangeAspect="0"/>
          </p:cNvPicPr>
          <p:nvPr/>
        </p:nvPicPr>
        <p:blipFill>
          <a:blip r:embed="rId4">
            <a:extLst/>
          </a:blip>
          <a:stretch>
            <a:fillRect/>
          </a:stretch>
        </p:blipFill>
        <p:spPr>
          <a:xfrm>
            <a:off x="13150191" y="-1143000"/>
            <a:ext cx="7886701" cy="160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24">
                                            <p:bg/>
                                          </p:spTgt>
                                        </p:tgtEl>
                                        <p:attrNameLst>
                                          <p:attrName>style.visibility</p:attrName>
                                        </p:attrNameLst>
                                      </p:cBhvr>
                                      <p:to>
                                        <p:strVal val="visible"/>
                                      </p:to>
                                    </p:set>
                                    <p:animEffect filter="dissolve" transition="in">
                                      <p:cBhvr>
                                        <p:cTn id="7" dur="500"/>
                                        <p:tgtEl>
                                          <p:spTgt spid="224">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24">
                                            <p:txEl>
                                              <p:pRg st="0" end="0"/>
                                            </p:txEl>
                                          </p:spTgt>
                                        </p:tgtEl>
                                        <p:attrNameLst>
                                          <p:attrName>style.visibility</p:attrName>
                                        </p:attrNameLst>
                                      </p:cBhvr>
                                      <p:to>
                                        <p:strVal val="visible"/>
                                      </p:to>
                                    </p:set>
                                    <p:animEffect filter="dissolve" transition="in">
                                      <p:cBhvr>
                                        <p:cTn id="10" dur="500"/>
                                        <p:tgtEl>
                                          <p:spTgt spid="224">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224">
                                            <p:txEl>
                                              <p:pRg st="1" end="1"/>
                                            </p:txEl>
                                          </p:spTgt>
                                        </p:tgtEl>
                                        <p:attrNameLst>
                                          <p:attrName>style.visibility</p:attrName>
                                        </p:attrNameLst>
                                      </p:cBhvr>
                                      <p:to>
                                        <p:strVal val="visible"/>
                                      </p:to>
                                    </p:set>
                                    <p:animEffect filter="dissolve" transition="in">
                                      <p:cBhvr>
                                        <p:cTn id="14" dur="500"/>
                                        <p:tgtEl>
                                          <p:spTgt spid="224">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224">
                                            <p:txEl>
                                              <p:pRg st="2" end="2"/>
                                            </p:txEl>
                                          </p:spTgt>
                                        </p:tgtEl>
                                        <p:attrNameLst>
                                          <p:attrName>style.visibility</p:attrName>
                                        </p:attrNameLst>
                                      </p:cBhvr>
                                      <p:to>
                                        <p:strVal val="visible"/>
                                      </p:to>
                                    </p:set>
                                    <p:animEffect filter="dissolve" transition="in">
                                      <p:cBhvr>
                                        <p:cTn id="18" dur="500"/>
                                        <p:tgtEl>
                                          <p:spTgt spid="224">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224">
                                            <p:txEl>
                                              <p:pRg st="3" end="3"/>
                                            </p:txEl>
                                          </p:spTgt>
                                        </p:tgtEl>
                                        <p:attrNameLst>
                                          <p:attrName>style.visibility</p:attrName>
                                        </p:attrNameLst>
                                      </p:cBhvr>
                                      <p:to>
                                        <p:strVal val="visible"/>
                                      </p:to>
                                    </p:set>
                                    <p:animEffect filter="dissolve" transition="in">
                                      <p:cBhvr>
                                        <p:cTn id="22" dur="500"/>
                                        <p:tgtEl>
                                          <p:spTgt spid="224">
                                            <p:txEl>
                                              <p:pRg st="3" end="3"/>
                                            </p:txEl>
                                          </p:spTgt>
                                        </p:tgtEl>
                                      </p:cBhvr>
                                    </p:animEffect>
                                  </p:childTnLst>
                                </p:cTn>
                              </p:par>
                            </p:childTnLst>
                          </p:cTn>
                        </p:par>
                        <p:par>
                          <p:cTn id="23" fill="hold">
                            <p:stCondLst>
                              <p:cond delay="2000"/>
                            </p:stCondLst>
                            <p:childTnLst>
                              <p:par>
                                <p:cTn id="24" presetClass="entr" nodeType="afterEffect" presetID="9" grpId="1" fill="hold">
                                  <p:stCondLst>
                                    <p:cond delay="0"/>
                                  </p:stCondLst>
                                  <p:iterate type="el" backwards="0">
                                    <p:tmAbs val="0"/>
                                  </p:iterate>
                                  <p:childTnLst>
                                    <p:set>
                                      <p:cBhvr>
                                        <p:cTn id="25" fill="hold"/>
                                        <p:tgtEl>
                                          <p:spTgt spid="224">
                                            <p:txEl>
                                              <p:pRg st="4" end="4"/>
                                            </p:txEl>
                                          </p:spTgt>
                                        </p:tgtEl>
                                        <p:attrNameLst>
                                          <p:attrName>style.visibility</p:attrName>
                                        </p:attrNameLst>
                                      </p:cBhvr>
                                      <p:to>
                                        <p:strVal val="visible"/>
                                      </p:to>
                                    </p:set>
                                    <p:animEffect filter="dissolve" transition="in">
                                      <p:cBhvr>
                                        <p:cTn id="26" dur="500"/>
                                        <p:tgtEl>
                                          <p:spTgt spid="224">
                                            <p:txEl>
                                              <p:pRg st="4" end="4"/>
                                            </p:txEl>
                                          </p:spTgt>
                                        </p:tgtEl>
                                      </p:cBhvr>
                                    </p:animEffect>
                                  </p:childTnLst>
                                </p:cTn>
                              </p:par>
                            </p:childTnLst>
                          </p:cTn>
                        </p:par>
                        <p:par>
                          <p:cTn id="27" fill="hold">
                            <p:stCondLst>
                              <p:cond delay="2500"/>
                            </p:stCondLst>
                            <p:childTnLst>
                              <p:par>
                                <p:cTn id="28" presetClass="entr" nodeType="afterEffect" presetID="9" grpId="1" fill="hold">
                                  <p:stCondLst>
                                    <p:cond delay="0"/>
                                  </p:stCondLst>
                                  <p:iterate type="el" backwards="0">
                                    <p:tmAbs val="0"/>
                                  </p:iterate>
                                  <p:childTnLst>
                                    <p:set>
                                      <p:cBhvr>
                                        <p:cTn id="29" fill="hold"/>
                                        <p:tgtEl>
                                          <p:spTgt spid="224">
                                            <p:txEl>
                                              <p:pRg st="5" end="5"/>
                                            </p:txEl>
                                          </p:spTgt>
                                        </p:tgtEl>
                                        <p:attrNameLst>
                                          <p:attrName>style.visibility</p:attrName>
                                        </p:attrNameLst>
                                      </p:cBhvr>
                                      <p:to>
                                        <p:strVal val="visible"/>
                                      </p:to>
                                    </p:set>
                                    <p:animEffect filter="dissolve" transition="in">
                                      <p:cBhvr>
                                        <p:cTn id="30" dur="500"/>
                                        <p:tgtEl>
                                          <p:spTgt spid="224">
                                            <p:txEl>
                                              <p:pRg st="5" end="5"/>
                                            </p:txEl>
                                          </p:spTgt>
                                        </p:tgtEl>
                                      </p:cBhvr>
                                    </p:animEffect>
                                  </p:childTnLst>
                                </p:cTn>
                              </p:par>
                            </p:childTnLst>
                          </p:cTn>
                        </p:par>
                        <p:par>
                          <p:cTn id="31" fill="hold">
                            <p:stCondLst>
                              <p:cond delay="3000"/>
                            </p:stCondLst>
                            <p:childTnLst>
                              <p:par>
                                <p:cTn id="32" presetClass="entr" nodeType="afterEffect" presetID="9" grpId="1" fill="hold">
                                  <p:stCondLst>
                                    <p:cond delay="0"/>
                                  </p:stCondLst>
                                  <p:iterate type="el" backwards="0">
                                    <p:tmAbs val="0"/>
                                  </p:iterate>
                                  <p:childTnLst>
                                    <p:set>
                                      <p:cBhvr>
                                        <p:cTn id="33" fill="hold"/>
                                        <p:tgtEl>
                                          <p:spTgt spid="224">
                                            <p:txEl>
                                              <p:pRg st="6" end="6"/>
                                            </p:txEl>
                                          </p:spTgt>
                                        </p:tgtEl>
                                        <p:attrNameLst>
                                          <p:attrName>style.visibility</p:attrName>
                                        </p:attrNameLst>
                                      </p:cBhvr>
                                      <p:to>
                                        <p:strVal val="visible"/>
                                      </p:to>
                                    </p:set>
                                    <p:animEffect filter="dissolve" transition="in">
                                      <p:cBhvr>
                                        <p:cTn id="34" dur="500"/>
                                        <p:tgtEl>
                                          <p:spTgt spid="224">
                                            <p:txEl>
                                              <p:pRg st="6" end="6"/>
                                            </p:txEl>
                                          </p:spTgt>
                                        </p:tgtEl>
                                      </p:cBhvr>
                                    </p:animEffect>
                                  </p:childTnLst>
                                </p:cTn>
                              </p:par>
                            </p:childTnLst>
                          </p:cTn>
                        </p:par>
                        <p:par>
                          <p:cTn id="35" fill="hold">
                            <p:stCondLst>
                              <p:cond delay="3500"/>
                            </p:stCondLst>
                            <p:childTnLst>
                              <p:par>
                                <p:cTn id="36" presetClass="entr" nodeType="afterEffect" presetID="9" grpId="1" fill="hold">
                                  <p:stCondLst>
                                    <p:cond delay="0"/>
                                  </p:stCondLst>
                                  <p:iterate type="el" backwards="0">
                                    <p:tmAbs val="0"/>
                                  </p:iterate>
                                  <p:childTnLst>
                                    <p:set>
                                      <p:cBhvr>
                                        <p:cTn id="37" fill="hold"/>
                                        <p:tgtEl>
                                          <p:spTgt spid="224">
                                            <p:txEl>
                                              <p:pRg st="7" end="7"/>
                                            </p:txEl>
                                          </p:spTgt>
                                        </p:tgtEl>
                                        <p:attrNameLst>
                                          <p:attrName>style.visibility</p:attrName>
                                        </p:attrNameLst>
                                      </p:cBhvr>
                                      <p:to>
                                        <p:strVal val="visible"/>
                                      </p:to>
                                    </p:set>
                                    <p:animEffect filter="dissolve" transition="in">
                                      <p:cBhvr>
                                        <p:cTn id="38" dur="500"/>
                                        <p:tgtEl>
                                          <p:spTgt spid="224">
                                            <p:txEl>
                                              <p:pRg st="7" end="7"/>
                                            </p:txEl>
                                          </p:spTgt>
                                        </p:tgtEl>
                                      </p:cBhvr>
                                    </p:animEffect>
                                  </p:childTnLst>
                                </p:cTn>
                              </p:par>
                            </p:childTnLst>
                          </p:cTn>
                        </p:par>
                        <p:par>
                          <p:cTn id="39" fill="hold">
                            <p:stCondLst>
                              <p:cond delay="4000"/>
                            </p:stCondLst>
                            <p:childTnLst>
                              <p:par>
                                <p:cTn id="40" presetClass="entr" nodeType="afterEffect" presetID="9" grpId="1" fill="hold">
                                  <p:stCondLst>
                                    <p:cond delay="0"/>
                                  </p:stCondLst>
                                  <p:iterate type="el" backwards="0">
                                    <p:tmAbs val="0"/>
                                  </p:iterate>
                                  <p:childTnLst>
                                    <p:set>
                                      <p:cBhvr>
                                        <p:cTn id="41" fill="hold"/>
                                        <p:tgtEl>
                                          <p:spTgt spid="224">
                                            <p:txEl>
                                              <p:pRg st="8" end="8"/>
                                            </p:txEl>
                                          </p:spTgt>
                                        </p:tgtEl>
                                        <p:attrNameLst>
                                          <p:attrName>style.visibility</p:attrName>
                                        </p:attrNameLst>
                                      </p:cBhvr>
                                      <p:to>
                                        <p:strVal val="visible"/>
                                      </p:to>
                                    </p:set>
                                    <p:animEffect filter="dissolve" transition="in">
                                      <p:cBhvr>
                                        <p:cTn id="42" dur="500"/>
                                        <p:tgtEl>
                                          <p:spTgt spid="224">
                                            <p:txEl>
                                              <p:pRg st="8" end="8"/>
                                            </p:txEl>
                                          </p:spTgt>
                                        </p:tgtEl>
                                      </p:cBhvr>
                                    </p:animEffect>
                                  </p:childTnLst>
                                </p:cTn>
                              </p:par>
                            </p:childTnLst>
                          </p:cTn>
                        </p:par>
                        <p:par>
                          <p:cTn id="43" fill="hold">
                            <p:stCondLst>
                              <p:cond delay="4500"/>
                            </p:stCondLst>
                            <p:childTnLst>
                              <p:par>
                                <p:cTn id="44" presetClass="entr" nodeType="afterEffect" presetID="9" grpId="1" fill="hold">
                                  <p:stCondLst>
                                    <p:cond delay="0"/>
                                  </p:stCondLst>
                                  <p:iterate type="el" backwards="0">
                                    <p:tmAbs val="0"/>
                                  </p:iterate>
                                  <p:childTnLst>
                                    <p:set>
                                      <p:cBhvr>
                                        <p:cTn id="45" fill="hold"/>
                                        <p:tgtEl>
                                          <p:spTgt spid="224">
                                            <p:txEl>
                                              <p:pRg st="9" end="9"/>
                                            </p:txEl>
                                          </p:spTgt>
                                        </p:tgtEl>
                                        <p:attrNameLst>
                                          <p:attrName>style.visibility</p:attrName>
                                        </p:attrNameLst>
                                      </p:cBhvr>
                                      <p:to>
                                        <p:strVal val="visible"/>
                                      </p:to>
                                    </p:set>
                                    <p:animEffect filter="dissolve" transition="in">
                                      <p:cBhvr>
                                        <p:cTn id="46" dur="500"/>
                                        <p:tgtEl>
                                          <p:spTgt spid="224">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Class="entr" nodeType="clickEffect" presetID="9" grpId="1" fill="hold">
                                  <p:stCondLst>
                                    <p:cond delay="0"/>
                                  </p:stCondLst>
                                  <p:iterate type="el" backwards="0">
                                    <p:tmAbs val="0"/>
                                  </p:iterate>
                                  <p:childTnLst>
                                    <p:set>
                                      <p:cBhvr>
                                        <p:cTn id="50" fill="hold"/>
                                        <p:tgtEl>
                                          <p:spTgt spid="224">
                                            <p:txEl>
                                              <p:pRg st="10" end="10"/>
                                            </p:txEl>
                                          </p:spTgt>
                                        </p:tgtEl>
                                        <p:attrNameLst>
                                          <p:attrName>style.visibility</p:attrName>
                                        </p:attrNameLst>
                                      </p:cBhvr>
                                      <p:to>
                                        <p:strVal val="visible"/>
                                      </p:to>
                                    </p:set>
                                    <p:animEffect filter="dissolve" transition="in">
                                      <p:cBhvr>
                                        <p:cTn id="51" dur="500"/>
                                        <p:tgtEl>
                                          <p:spTgt spid="224">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4"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FFFFFF"/>
        </a:solidFill>
      </p:bgPr>
    </p:bg>
    <p:spTree>
      <p:nvGrpSpPr>
        <p:cNvPr id="1" name=""/>
        <p:cNvGrpSpPr/>
        <p:nvPr/>
      </p:nvGrpSpPr>
      <p:grpSpPr>
        <a:xfrm>
          <a:off x="0" y="0"/>
          <a:ext cx="0" cy="0"/>
          <a:chOff x="0" y="0"/>
          <a:chExt cx="0" cy="0"/>
        </a:xfrm>
      </p:grpSpPr>
      <p:pic>
        <p:nvPicPr>
          <p:cNvPr id="230"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pic>
        <p:nvPicPr>
          <p:cNvPr id="231" name="Introducing Apple Card  Coming Summer 2019.mp4" descr="Introducing Apple Card  Coming Summer 2019.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5438" y="-8684"/>
            <a:ext cx="24414876" cy="1373336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52740997" fill="hold"/>
                                        <p:tgtEl>
                                          <p:spTgt spid="23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FFFFFF"/>
        </a:solidFill>
      </p:bgPr>
    </p:bg>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3">
            <a:extLst/>
          </a:blip>
          <a:stretch>
            <a:fillRect/>
          </a:stretch>
        </p:blipFill>
        <p:spPr>
          <a:xfrm>
            <a:off x="7306864" y="0"/>
            <a:ext cx="18783205" cy="13716000"/>
          </a:xfrm>
          <a:prstGeom prst="rect">
            <a:avLst/>
          </a:prstGeom>
          <a:ln w="12700">
            <a:miter lim="400000"/>
          </a:ln>
        </p:spPr>
      </p:pic>
      <p:sp>
        <p:nvSpPr>
          <p:cNvPr id="236" name="Business fully relies on technology. Find new business models.…"/>
          <p:cNvSpPr txBox="1"/>
          <p:nvPr/>
        </p:nvSpPr>
        <p:spPr>
          <a:xfrm>
            <a:off x="1303705" y="1507809"/>
            <a:ext cx="12006319" cy="84143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solidFill>
                  <a:srgbClr val="000000"/>
                </a:solidFill>
              </a:defRPr>
            </a:pPr>
            <a:r>
              <a:t>Business fully relies on technology. Find new business models.</a:t>
            </a:r>
          </a:p>
          <a:p>
            <a:pPr algn="l" defTabSz="457200">
              <a:defRPr sz="5000">
                <a:solidFill>
                  <a:srgbClr val="000000"/>
                </a:solidFill>
              </a:defRPr>
            </a:pPr>
          </a:p>
          <a:p>
            <a:pPr algn="l" defTabSz="457200">
              <a:defRPr b="0" sz="5000">
                <a:solidFill>
                  <a:srgbClr val="000000"/>
                </a:solidFill>
                <a:latin typeface="Helvetica Neue Light"/>
                <a:ea typeface="Helvetica Neue Light"/>
                <a:cs typeface="Helvetica Neue Light"/>
                <a:sym typeface="Helvetica Neue Light"/>
              </a:defRPr>
            </a:pPr>
            <a:r>
              <a:t>Co-op - work with others</a:t>
            </a: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mn-lt"/>
                <a:ea typeface="+mn-ea"/>
                <a:cs typeface="+mn-cs"/>
                <a:sym typeface="Helvetica Neue Medium"/>
              </a:defRPr>
            </a:pPr>
            <a:r>
              <a:t>Share - exchange data</a:t>
            </a: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Earn - order, refine, sell</a:t>
            </a:r>
          </a:p>
        </p:txBody>
      </p:sp>
      <p:pic>
        <p:nvPicPr>
          <p:cNvPr id="237" name="logo-white.png" descr="logo-white.png"/>
          <p:cNvPicPr>
            <a:picLocks noChangeAspect="1"/>
          </p:cNvPicPr>
          <p:nvPr/>
        </p:nvPicPr>
        <p:blipFill>
          <a:blip r:embed="rId4">
            <a:alphaModFix amt="10000"/>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36">
                                            <p:bg/>
                                          </p:spTgt>
                                        </p:tgtEl>
                                        <p:attrNameLst>
                                          <p:attrName>style.visibility</p:attrName>
                                        </p:attrNameLst>
                                      </p:cBhvr>
                                      <p:to>
                                        <p:strVal val="visible"/>
                                      </p:to>
                                    </p:set>
                                    <p:animEffect filter="dissolve" transition="in">
                                      <p:cBhvr>
                                        <p:cTn id="7" dur="500"/>
                                        <p:tgtEl>
                                          <p:spTgt spid="236">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36">
                                            <p:txEl>
                                              <p:pRg st="0" end="0"/>
                                            </p:txEl>
                                          </p:spTgt>
                                        </p:tgtEl>
                                        <p:attrNameLst>
                                          <p:attrName>style.visibility</p:attrName>
                                        </p:attrNameLst>
                                      </p:cBhvr>
                                      <p:to>
                                        <p:strVal val="visible"/>
                                      </p:to>
                                    </p:set>
                                    <p:animEffect filter="dissolve" transition="in">
                                      <p:cBhvr>
                                        <p:cTn id="10" dur="500"/>
                                        <p:tgtEl>
                                          <p:spTgt spid="236">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236">
                                            <p:txEl>
                                              <p:pRg st="1" end="1"/>
                                            </p:txEl>
                                          </p:spTgt>
                                        </p:tgtEl>
                                        <p:attrNameLst>
                                          <p:attrName>style.visibility</p:attrName>
                                        </p:attrNameLst>
                                      </p:cBhvr>
                                      <p:to>
                                        <p:strVal val="visible"/>
                                      </p:to>
                                    </p:set>
                                    <p:animEffect filter="dissolve" transition="in">
                                      <p:cBhvr>
                                        <p:cTn id="14" dur="500"/>
                                        <p:tgtEl>
                                          <p:spTgt spid="236">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236">
                                            <p:txEl>
                                              <p:pRg st="2" end="2"/>
                                            </p:txEl>
                                          </p:spTgt>
                                        </p:tgtEl>
                                        <p:attrNameLst>
                                          <p:attrName>style.visibility</p:attrName>
                                        </p:attrNameLst>
                                      </p:cBhvr>
                                      <p:to>
                                        <p:strVal val="visible"/>
                                      </p:to>
                                    </p:set>
                                    <p:animEffect filter="dissolve" transition="in">
                                      <p:cBhvr>
                                        <p:cTn id="18" dur="500"/>
                                        <p:tgtEl>
                                          <p:spTgt spid="236">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236">
                                            <p:txEl>
                                              <p:pRg st="3" end="3"/>
                                            </p:txEl>
                                          </p:spTgt>
                                        </p:tgtEl>
                                        <p:attrNameLst>
                                          <p:attrName>style.visibility</p:attrName>
                                        </p:attrNameLst>
                                      </p:cBhvr>
                                      <p:to>
                                        <p:strVal val="visible"/>
                                      </p:to>
                                    </p:set>
                                    <p:animEffect filter="dissolve" transition="in">
                                      <p:cBhvr>
                                        <p:cTn id="22" dur="500"/>
                                        <p:tgtEl>
                                          <p:spTgt spid="236">
                                            <p:txEl>
                                              <p:pRg st="3" end="3"/>
                                            </p:txEl>
                                          </p:spTgt>
                                        </p:tgtEl>
                                      </p:cBhvr>
                                    </p:animEffect>
                                  </p:childTnLst>
                                </p:cTn>
                              </p:par>
                            </p:childTnLst>
                          </p:cTn>
                        </p:par>
                        <p:par>
                          <p:cTn id="23" fill="hold">
                            <p:stCondLst>
                              <p:cond delay="2000"/>
                            </p:stCondLst>
                            <p:childTnLst>
                              <p:par>
                                <p:cTn id="24" presetClass="entr" nodeType="afterEffect" presetID="9" grpId="1" fill="hold">
                                  <p:stCondLst>
                                    <p:cond delay="0"/>
                                  </p:stCondLst>
                                  <p:iterate type="el" backwards="0">
                                    <p:tmAbs val="0"/>
                                  </p:iterate>
                                  <p:childTnLst>
                                    <p:set>
                                      <p:cBhvr>
                                        <p:cTn id="25" fill="hold"/>
                                        <p:tgtEl>
                                          <p:spTgt spid="236">
                                            <p:txEl>
                                              <p:pRg st="4" end="4"/>
                                            </p:txEl>
                                          </p:spTgt>
                                        </p:tgtEl>
                                        <p:attrNameLst>
                                          <p:attrName>style.visibility</p:attrName>
                                        </p:attrNameLst>
                                      </p:cBhvr>
                                      <p:to>
                                        <p:strVal val="visible"/>
                                      </p:to>
                                    </p:set>
                                    <p:animEffect filter="dissolve" transition="in">
                                      <p:cBhvr>
                                        <p:cTn id="26" dur="500"/>
                                        <p:tgtEl>
                                          <p:spTgt spid="236">
                                            <p:txEl>
                                              <p:pRg st="4" end="4"/>
                                            </p:txEl>
                                          </p:spTgt>
                                        </p:tgtEl>
                                      </p:cBhvr>
                                    </p:animEffect>
                                  </p:childTnLst>
                                </p:cTn>
                              </p:par>
                            </p:childTnLst>
                          </p:cTn>
                        </p:par>
                        <p:par>
                          <p:cTn id="27" fill="hold">
                            <p:stCondLst>
                              <p:cond delay="2500"/>
                            </p:stCondLst>
                            <p:childTnLst>
                              <p:par>
                                <p:cTn id="28" presetClass="entr" nodeType="afterEffect" presetID="9" grpId="1" fill="hold">
                                  <p:stCondLst>
                                    <p:cond delay="0"/>
                                  </p:stCondLst>
                                  <p:iterate type="el" backwards="0">
                                    <p:tmAbs val="0"/>
                                  </p:iterate>
                                  <p:childTnLst>
                                    <p:set>
                                      <p:cBhvr>
                                        <p:cTn id="29" fill="hold"/>
                                        <p:tgtEl>
                                          <p:spTgt spid="236">
                                            <p:txEl>
                                              <p:pRg st="5" end="5"/>
                                            </p:txEl>
                                          </p:spTgt>
                                        </p:tgtEl>
                                        <p:attrNameLst>
                                          <p:attrName>style.visibility</p:attrName>
                                        </p:attrNameLst>
                                      </p:cBhvr>
                                      <p:to>
                                        <p:strVal val="visible"/>
                                      </p:to>
                                    </p:set>
                                    <p:animEffect filter="dissolve" transition="in">
                                      <p:cBhvr>
                                        <p:cTn id="30" dur="500"/>
                                        <p:tgtEl>
                                          <p:spTgt spid="236">
                                            <p:txEl>
                                              <p:pRg st="5" end="5"/>
                                            </p:txEl>
                                          </p:spTgt>
                                        </p:tgtEl>
                                      </p:cBhvr>
                                    </p:animEffect>
                                  </p:childTnLst>
                                </p:cTn>
                              </p:par>
                            </p:childTnLst>
                          </p:cTn>
                        </p:par>
                        <p:par>
                          <p:cTn id="31" fill="hold">
                            <p:stCondLst>
                              <p:cond delay="3000"/>
                            </p:stCondLst>
                            <p:childTnLst>
                              <p:par>
                                <p:cTn id="32" presetClass="entr" nodeType="afterEffect" presetID="9" grpId="1" fill="hold">
                                  <p:stCondLst>
                                    <p:cond delay="0"/>
                                  </p:stCondLst>
                                  <p:iterate type="el" backwards="0">
                                    <p:tmAbs val="0"/>
                                  </p:iterate>
                                  <p:childTnLst>
                                    <p:set>
                                      <p:cBhvr>
                                        <p:cTn id="33" fill="hold"/>
                                        <p:tgtEl>
                                          <p:spTgt spid="236">
                                            <p:txEl>
                                              <p:pRg st="6" end="6"/>
                                            </p:txEl>
                                          </p:spTgt>
                                        </p:tgtEl>
                                        <p:attrNameLst>
                                          <p:attrName>style.visibility</p:attrName>
                                        </p:attrNameLst>
                                      </p:cBhvr>
                                      <p:to>
                                        <p:strVal val="visible"/>
                                      </p:to>
                                    </p:set>
                                    <p:animEffect filter="dissolve" transition="in">
                                      <p:cBhvr>
                                        <p:cTn id="34" dur="500"/>
                                        <p:tgtEl>
                                          <p:spTgt spid="23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1" presetID="2" grpId="2" fill="hold">
                                  <p:stCondLst>
                                    <p:cond delay="0"/>
                                  </p:stCondLst>
                                  <p:iterate type="el" backwards="0">
                                    <p:tmAbs val="0"/>
                                  </p:iterate>
                                  <p:childTnLst>
                                    <p:set>
                                      <p:cBhvr>
                                        <p:cTn id="38" fill="hold"/>
                                        <p:tgtEl>
                                          <p:spTgt spid="235"/>
                                        </p:tgtEl>
                                        <p:attrNameLst>
                                          <p:attrName>style.visibility</p:attrName>
                                        </p:attrNameLst>
                                      </p:cBhvr>
                                      <p:to>
                                        <p:strVal val="visible"/>
                                      </p:to>
                                    </p:set>
                                    <p:anim calcmode="lin" valueType="num">
                                      <p:cBhvr>
                                        <p:cTn id="39" dur="1500" fill="hold"/>
                                        <p:tgtEl>
                                          <p:spTgt spid="235"/>
                                        </p:tgtEl>
                                        <p:attrNameLst>
                                          <p:attrName>ppt_x</p:attrName>
                                        </p:attrNameLst>
                                      </p:cBhvr>
                                      <p:tavLst>
                                        <p:tav tm="0">
                                          <p:val>
                                            <p:strVal val="#ppt_x"/>
                                          </p:val>
                                        </p:tav>
                                        <p:tav tm="100000">
                                          <p:val>
                                            <p:strVal val="#ppt_x"/>
                                          </p:val>
                                        </p:tav>
                                      </p:tavLst>
                                    </p:anim>
                                    <p:anim calcmode="lin" valueType="num">
                                      <p:cBhvr>
                                        <p:cTn id="40" dur="1500" fill="hold"/>
                                        <p:tgtEl>
                                          <p:spTgt spid="2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5" grpId="2"/>
      <p:bldP build="p" bldLvl="5" animBg="1" rev="0" advAuto="0" spid="236"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000000"/>
        </a:solidFill>
      </p:bgPr>
    </p:bg>
    <p:spTree>
      <p:nvGrpSpPr>
        <p:cNvPr id="1" name=""/>
        <p:cNvGrpSpPr/>
        <p:nvPr/>
      </p:nvGrpSpPr>
      <p:grpSpPr>
        <a:xfrm>
          <a:off x="0" y="0"/>
          <a:ext cx="0" cy="0"/>
          <a:chOff x="0" y="0"/>
          <a:chExt cx="0" cy="0"/>
        </a:xfrm>
      </p:grpSpPr>
      <p:grpSp>
        <p:nvGrpSpPr>
          <p:cNvPr id="243" name="Rectangle"/>
          <p:cNvGrpSpPr/>
          <p:nvPr/>
        </p:nvGrpSpPr>
        <p:grpSpPr>
          <a:xfrm>
            <a:off x="3321050" y="9880120"/>
            <a:ext cx="6198097" cy="791370"/>
            <a:chOff x="0" y="0"/>
            <a:chExt cx="6198096" cy="791368"/>
          </a:xfrm>
        </p:grpSpPr>
        <p:sp>
          <p:nvSpPr>
            <p:cNvPr id="242" name="Rectangle"/>
            <p:cNvSpPr/>
            <p:nvPr/>
          </p:nvSpPr>
          <p:spPr>
            <a:xfrm>
              <a:off x="88900" y="88900"/>
              <a:ext cx="6020297" cy="613569"/>
            </a:xfrm>
            <a:prstGeom prst="rect">
              <a:avLst/>
            </a:prstGeom>
            <a:solidFill>
              <a:schemeClr val="accent3">
                <a:hueOff val="-365725"/>
                <a:satOff val="-32500"/>
                <a:lumOff val="18235"/>
                <a:alpha val="80000"/>
              </a:schemeClr>
            </a:solidFill>
            <a:ln>
              <a:noFill/>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241" name="Rectangle Rectangle" descr="Rectangle Rectangle"/>
            <p:cNvPicPr>
              <a:picLocks noChangeAspect="0"/>
            </p:cNvPicPr>
            <p:nvPr/>
          </p:nvPicPr>
          <p:blipFill>
            <a:blip r:embed="rId3">
              <a:alphaModFix amt="80000"/>
              <a:extLst/>
            </a:blip>
            <a:stretch>
              <a:fillRect/>
            </a:stretch>
          </p:blipFill>
          <p:spPr>
            <a:xfrm>
              <a:off x="0" y="0"/>
              <a:ext cx="6198097" cy="791369"/>
            </a:xfrm>
            <a:prstGeom prst="rect">
              <a:avLst/>
            </a:prstGeom>
            <a:effectLst/>
          </p:spPr>
        </p:pic>
      </p:grpSp>
      <p:grpSp>
        <p:nvGrpSpPr>
          <p:cNvPr id="246" name="Rectangle"/>
          <p:cNvGrpSpPr/>
          <p:nvPr/>
        </p:nvGrpSpPr>
        <p:grpSpPr>
          <a:xfrm>
            <a:off x="4127500" y="8320980"/>
            <a:ext cx="4995268" cy="804070"/>
            <a:chOff x="0" y="0"/>
            <a:chExt cx="4995267" cy="804068"/>
          </a:xfrm>
        </p:grpSpPr>
        <p:sp>
          <p:nvSpPr>
            <p:cNvPr id="245" name="Rectangle"/>
            <p:cNvSpPr/>
            <p:nvPr/>
          </p:nvSpPr>
          <p:spPr>
            <a:xfrm>
              <a:off x="95250" y="95250"/>
              <a:ext cx="4804768" cy="613569"/>
            </a:xfrm>
            <a:prstGeom prst="rect">
              <a:avLst/>
            </a:prstGeom>
            <a:solidFill>
              <a:schemeClr val="accent5">
                <a:alpha val="80000"/>
              </a:schemeClr>
            </a:solidFill>
            <a:ln>
              <a:noFill/>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244" name="Rectangle Rectangle" descr="Rectangle Rectangle"/>
            <p:cNvPicPr>
              <a:picLocks noChangeAspect="0"/>
            </p:cNvPicPr>
            <p:nvPr/>
          </p:nvPicPr>
          <p:blipFill>
            <a:blip r:embed="rId4">
              <a:alphaModFix amt="80000"/>
              <a:extLst/>
            </a:blip>
            <a:stretch>
              <a:fillRect/>
            </a:stretch>
          </p:blipFill>
          <p:spPr>
            <a:xfrm>
              <a:off x="0" y="0"/>
              <a:ext cx="4995268" cy="804069"/>
            </a:xfrm>
            <a:prstGeom prst="rect">
              <a:avLst/>
            </a:prstGeom>
            <a:effectLst/>
          </p:spPr>
        </p:pic>
      </p:grpSp>
      <p:sp>
        <p:nvSpPr>
          <p:cNvPr id="247" name="Circle"/>
          <p:cNvSpPr/>
          <p:nvPr/>
        </p:nvSpPr>
        <p:spPr>
          <a:xfrm rot="20280000">
            <a:off x="12851158" y="2782089"/>
            <a:ext cx="8596694" cy="8596694"/>
          </a:xfrm>
          <a:prstGeom prst="ellipse">
            <a:avLst/>
          </a:prstGeom>
          <a:ln w="127000">
            <a:solidFill>
              <a:srgbClr val="FFFFFF"/>
            </a:solidFill>
            <a:miter lim="400000"/>
          </a:ln>
        </p:spPr>
        <p:txBody>
          <a:bodyPr lIns="50800" tIns="50800" rIns="50800" bIns="50800" anchor="ctr"/>
          <a:lstStyle/>
          <a:p>
            <a:pPr>
              <a:defRPr b="0" sz="3600">
                <a:latin typeface="Helvetica Light"/>
                <a:ea typeface="Helvetica Light"/>
                <a:cs typeface="Helvetica Light"/>
                <a:sym typeface="Helvetica Light"/>
              </a:defRPr>
            </a:pPr>
          </a:p>
        </p:txBody>
      </p:sp>
      <p:grpSp>
        <p:nvGrpSpPr>
          <p:cNvPr id="250" name="Group"/>
          <p:cNvGrpSpPr/>
          <p:nvPr/>
        </p:nvGrpSpPr>
        <p:grpSpPr>
          <a:xfrm>
            <a:off x="11682427" y="4303872"/>
            <a:ext cx="3253664" cy="3253664"/>
            <a:chOff x="0" y="0"/>
            <a:chExt cx="3253663" cy="3253663"/>
          </a:xfrm>
        </p:grpSpPr>
        <p:sp>
          <p:nvSpPr>
            <p:cNvPr id="248" name="Circle"/>
            <p:cNvSpPr/>
            <p:nvPr/>
          </p:nvSpPr>
          <p:spPr>
            <a:xfrm>
              <a:off x="0" y="0"/>
              <a:ext cx="3253664" cy="3253664"/>
            </a:xfrm>
            <a:prstGeom prst="ellipse">
              <a:avLst/>
            </a:prstGeom>
            <a:solidFill>
              <a:schemeClr val="accent1"/>
            </a:solidFill>
            <a:ln w="127000" cap="flat">
              <a:solidFill>
                <a:srgbClr val="FFFFFF"/>
              </a:solidFill>
              <a:prstDash val="solid"/>
              <a:miter lim="400000"/>
            </a:ln>
            <a:effectLst/>
          </p:spPr>
          <p:txBody>
            <a:bodyPr wrap="square" lIns="50800" tIns="50800" rIns="50800" bIns="50800" numCol="1" anchor="ctr">
              <a:noAutofit/>
            </a:bodyPr>
            <a:lstStyle/>
            <a:p>
              <a:pPr>
                <a:defRPr b="0" sz="3600">
                  <a:latin typeface="Helvetica Light"/>
                  <a:ea typeface="Helvetica Light"/>
                  <a:cs typeface="Helvetica Light"/>
                  <a:sym typeface="Helvetica Light"/>
                </a:defRPr>
              </a:pPr>
            </a:p>
          </p:txBody>
        </p:sp>
        <p:sp>
          <p:nvSpPr>
            <p:cNvPr id="249" name="Solutions…"/>
            <p:cNvSpPr txBox="1"/>
            <p:nvPr/>
          </p:nvSpPr>
          <p:spPr>
            <a:xfrm>
              <a:off x="313305" y="903165"/>
              <a:ext cx="2627052" cy="1447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b="0" sz="4000">
                  <a:latin typeface="Helvetica"/>
                  <a:ea typeface="Helvetica"/>
                  <a:cs typeface="Helvetica"/>
                  <a:sym typeface="Helvetica"/>
                </a:defRPr>
              </a:pPr>
              <a:r>
                <a:t>Solutions</a:t>
              </a:r>
            </a:p>
            <a:p>
              <a:pPr>
                <a:defRPr b="0" sz="4000">
                  <a:latin typeface="Helvetica"/>
                  <a:ea typeface="Helvetica"/>
                  <a:cs typeface="Helvetica"/>
                  <a:sym typeface="Helvetica"/>
                </a:defRPr>
              </a:pPr>
              <a:r>
                <a:t>$$$</a:t>
              </a:r>
            </a:p>
          </p:txBody>
        </p:sp>
      </p:grpSp>
      <p:grpSp>
        <p:nvGrpSpPr>
          <p:cNvPr id="253" name="Group"/>
          <p:cNvGrpSpPr/>
          <p:nvPr/>
        </p:nvGrpSpPr>
        <p:grpSpPr>
          <a:xfrm>
            <a:off x="15545103" y="1505890"/>
            <a:ext cx="3253664" cy="3253664"/>
            <a:chOff x="0" y="0"/>
            <a:chExt cx="3253663" cy="3253663"/>
          </a:xfrm>
        </p:grpSpPr>
        <p:sp>
          <p:nvSpPr>
            <p:cNvPr id="251" name="Circle"/>
            <p:cNvSpPr/>
            <p:nvPr/>
          </p:nvSpPr>
          <p:spPr>
            <a:xfrm>
              <a:off x="0" y="0"/>
              <a:ext cx="3253664" cy="3253664"/>
            </a:xfrm>
            <a:prstGeom prst="ellipse">
              <a:avLst/>
            </a:prstGeom>
            <a:solidFill>
              <a:schemeClr val="accent1">
                <a:hueOff val="118245"/>
                <a:lumOff val="-11372"/>
              </a:schemeClr>
            </a:solidFill>
            <a:ln w="127000" cap="flat">
              <a:solidFill>
                <a:srgbClr val="FFFFFF"/>
              </a:solidFill>
              <a:prstDash val="solid"/>
              <a:miter lim="400000"/>
            </a:ln>
            <a:effectLst/>
          </p:spPr>
          <p:txBody>
            <a:bodyPr wrap="square" lIns="50800" tIns="50800" rIns="50800" bIns="50800" numCol="1" anchor="ctr">
              <a:noAutofit/>
            </a:bodyPr>
            <a:lstStyle/>
            <a:p>
              <a:pPr>
                <a:defRPr b="0" sz="3600">
                  <a:latin typeface="Helvetica Light"/>
                  <a:ea typeface="Helvetica Light"/>
                  <a:cs typeface="Helvetica Light"/>
                  <a:sym typeface="Helvetica Light"/>
                </a:defRPr>
              </a:pPr>
            </a:p>
          </p:txBody>
        </p:sp>
        <p:sp>
          <p:nvSpPr>
            <p:cNvPr id="252" name="µ-services"/>
            <p:cNvSpPr txBox="1"/>
            <p:nvPr/>
          </p:nvSpPr>
          <p:spPr>
            <a:xfrm>
              <a:off x="561758" y="903165"/>
              <a:ext cx="2130146" cy="1447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4000">
                  <a:latin typeface="Helvetica"/>
                  <a:ea typeface="Helvetica"/>
                  <a:cs typeface="Helvetica"/>
                  <a:sym typeface="Helvetica"/>
                </a:defRPr>
              </a:lvl1pPr>
            </a:lstStyle>
            <a:p>
              <a:pPr/>
              <a:r>
                <a:t>µ-services</a:t>
              </a:r>
            </a:p>
          </p:txBody>
        </p:sp>
      </p:grpSp>
      <p:grpSp>
        <p:nvGrpSpPr>
          <p:cNvPr id="256" name="Group"/>
          <p:cNvGrpSpPr/>
          <p:nvPr/>
        </p:nvGrpSpPr>
        <p:grpSpPr>
          <a:xfrm>
            <a:off x="13286552" y="8952715"/>
            <a:ext cx="3332696" cy="3253664"/>
            <a:chOff x="0" y="0"/>
            <a:chExt cx="3332694" cy="3253663"/>
          </a:xfrm>
        </p:grpSpPr>
        <p:sp>
          <p:nvSpPr>
            <p:cNvPr id="254" name="Circle"/>
            <p:cNvSpPr/>
            <p:nvPr/>
          </p:nvSpPr>
          <p:spPr>
            <a:xfrm>
              <a:off x="15531" y="0"/>
              <a:ext cx="3253664" cy="3253664"/>
            </a:xfrm>
            <a:prstGeom prst="ellipse">
              <a:avLst/>
            </a:prstGeom>
            <a:solidFill>
              <a:schemeClr val="accent1"/>
            </a:solidFill>
            <a:ln w="127000" cap="flat">
              <a:solidFill>
                <a:srgbClr val="FFFFFF"/>
              </a:solidFill>
              <a:prstDash val="solid"/>
              <a:miter lim="400000"/>
            </a:ln>
            <a:effectLst/>
          </p:spPr>
          <p:txBody>
            <a:bodyPr wrap="square" lIns="50800" tIns="50800" rIns="50800" bIns="50800" numCol="1" anchor="ctr">
              <a:noAutofit/>
            </a:bodyPr>
            <a:lstStyle/>
            <a:p>
              <a:pPr>
                <a:defRPr b="0" sz="3600">
                  <a:latin typeface="Helvetica Light"/>
                  <a:ea typeface="Helvetica Light"/>
                  <a:cs typeface="Helvetica Light"/>
                  <a:sym typeface="Helvetica Light"/>
                </a:defRPr>
              </a:pPr>
            </a:p>
          </p:txBody>
        </p:sp>
        <p:sp>
          <p:nvSpPr>
            <p:cNvPr id="255" name="Organisation"/>
            <p:cNvSpPr txBox="1"/>
            <p:nvPr/>
          </p:nvSpPr>
          <p:spPr>
            <a:xfrm>
              <a:off x="0" y="1242732"/>
              <a:ext cx="3332695" cy="768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4000">
                  <a:latin typeface="Helvetica"/>
                  <a:ea typeface="Helvetica"/>
                  <a:cs typeface="Helvetica"/>
                  <a:sym typeface="Helvetica"/>
                </a:defRPr>
              </a:lvl1pPr>
            </a:lstStyle>
            <a:p>
              <a:pPr/>
              <a:r>
                <a:t>Organisation</a:t>
              </a:r>
            </a:p>
          </p:txBody>
        </p:sp>
      </p:grpSp>
      <p:grpSp>
        <p:nvGrpSpPr>
          <p:cNvPr id="259" name="Group"/>
          <p:cNvGrpSpPr/>
          <p:nvPr/>
        </p:nvGrpSpPr>
        <p:grpSpPr>
          <a:xfrm>
            <a:off x="18214295" y="8952715"/>
            <a:ext cx="3253664" cy="3253664"/>
            <a:chOff x="0" y="0"/>
            <a:chExt cx="3253663" cy="3253663"/>
          </a:xfrm>
        </p:grpSpPr>
        <p:sp>
          <p:nvSpPr>
            <p:cNvPr id="257" name="Circle"/>
            <p:cNvSpPr/>
            <p:nvPr/>
          </p:nvSpPr>
          <p:spPr>
            <a:xfrm>
              <a:off x="0" y="0"/>
              <a:ext cx="3253664" cy="3253664"/>
            </a:xfrm>
            <a:prstGeom prst="ellipse">
              <a:avLst/>
            </a:prstGeom>
            <a:solidFill>
              <a:schemeClr val="accent1">
                <a:lumOff val="13529"/>
              </a:schemeClr>
            </a:solidFill>
            <a:ln w="127000" cap="flat">
              <a:solidFill>
                <a:srgbClr val="FFFFFF"/>
              </a:solidFill>
              <a:prstDash val="solid"/>
              <a:miter lim="400000"/>
            </a:ln>
            <a:effectLst/>
          </p:spPr>
          <p:txBody>
            <a:bodyPr wrap="square" lIns="50800" tIns="50800" rIns="50800" bIns="50800" numCol="1" anchor="ctr">
              <a:noAutofit/>
            </a:bodyPr>
            <a:lstStyle/>
            <a:p>
              <a:pPr>
                <a:defRPr b="0" sz="3600">
                  <a:latin typeface="Helvetica Light"/>
                  <a:ea typeface="Helvetica Light"/>
                  <a:cs typeface="Helvetica Light"/>
                  <a:sym typeface="Helvetica Light"/>
                </a:defRPr>
              </a:pPr>
            </a:p>
          </p:txBody>
        </p:sp>
        <p:sp>
          <p:nvSpPr>
            <p:cNvPr id="258" name="Corporate…"/>
            <p:cNvSpPr txBox="1"/>
            <p:nvPr/>
          </p:nvSpPr>
          <p:spPr>
            <a:xfrm>
              <a:off x="404151" y="561679"/>
              <a:ext cx="2445361" cy="2130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b="0" sz="4000">
                  <a:latin typeface="Helvetica"/>
                  <a:ea typeface="Helvetica"/>
                  <a:cs typeface="Helvetica"/>
                  <a:sym typeface="Helvetica"/>
                </a:defRPr>
              </a:pPr>
              <a:r>
                <a:t>Corporate</a:t>
              </a:r>
            </a:p>
            <a:p>
              <a:pPr>
                <a:defRPr b="0" sz="4000">
                  <a:latin typeface="Helvetica"/>
                  <a:ea typeface="Helvetica"/>
                  <a:cs typeface="Helvetica"/>
                  <a:sym typeface="Helvetica"/>
                </a:defRPr>
              </a:pPr>
              <a:r>
                <a:t>culture</a:t>
              </a:r>
            </a:p>
          </p:txBody>
        </p:sp>
      </p:grpSp>
      <p:grpSp>
        <p:nvGrpSpPr>
          <p:cNvPr id="262" name="Group"/>
          <p:cNvGrpSpPr/>
          <p:nvPr/>
        </p:nvGrpSpPr>
        <p:grpSpPr>
          <a:xfrm>
            <a:off x="19407781" y="4303872"/>
            <a:ext cx="3265686" cy="3253664"/>
            <a:chOff x="0" y="0"/>
            <a:chExt cx="3265685" cy="3253663"/>
          </a:xfrm>
        </p:grpSpPr>
        <p:sp>
          <p:nvSpPr>
            <p:cNvPr id="260" name="Oval"/>
            <p:cNvSpPr/>
            <p:nvPr/>
          </p:nvSpPr>
          <p:spPr>
            <a:xfrm>
              <a:off x="0" y="0"/>
              <a:ext cx="3265686" cy="3253664"/>
            </a:xfrm>
            <a:prstGeom prst="ellipse">
              <a:avLst/>
            </a:prstGeom>
            <a:solidFill>
              <a:schemeClr val="accent1">
                <a:hueOff val="118245"/>
                <a:lumOff val="-11372"/>
              </a:schemeClr>
            </a:solidFill>
            <a:ln w="127000" cap="flat">
              <a:solidFill>
                <a:srgbClr val="FFFFFF"/>
              </a:solidFill>
              <a:prstDash val="solid"/>
              <a:miter lim="400000"/>
            </a:ln>
            <a:effectLst/>
          </p:spPr>
          <p:txBody>
            <a:bodyPr wrap="square" lIns="50800" tIns="50800" rIns="50800" bIns="50800" numCol="1" anchor="ctr">
              <a:noAutofit/>
            </a:bodyPr>
            <a:lstStyle/>
            <a:p>
              <a:pPr>
                <a:defRPr b="0" sz="3600">
                  <a:latin typeface="Helvetica Light"/>
                  <a:ea typeface="Helvetica Light"/>
                  <a:cs typeface="Helvetica Light"/>
                  <a:sym typeface="Helvetica Light"/>
                </a:defRPr>
              </a:pPr>
            </a:p>
          </p:txBody>
        </p:sp>
        <p:sp>
          <p:nvSpPr>
            <p:cNvPr id="261" name="Processes…"/>
            <p:cNvSpPr txBox="1"/>
            <p:nvPr/>
          </p:nvSpPr>
          <p:spPr>
            <a:xfrm>
              <a:off x="220561" y="576537"/>
              <a:ext cx="2824563" cy="21005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b="0" sz="4000">
                  <a:latin typeface="Helvetica"/>
                  <a:ea typeface="Helvetica"/>
                  <a:cs typeface="Helvetica"/>
                  <a:sym typeface="Helvetica"/>
                </a:defRPr>
              </a:pPr>
              <a:r>
                <a:t>Processes</a:t>
              </a:r>
            </a:p>
            <a:p>
              <a:pPr>
                <a:defRPr b="0" sz="4000">
                  <a:latin typeface="Helvetica"/>
                  <a:ea typeface="Helvetica"/>
                  <a:cs typeface="Helvetica"/>
                  <a:sym typeface="Helvetica"/>
                </a:defRPr>
              </a:pPr>
              <a:r>
                <a:t>&amp; tools</a:t>
              </a:r>
            </a:p>
          </p:txBody>
        </p:sp>
      </p:grpSp>
      <p:pic>
        <p:nvPicPr>
          <p:cNvPr id="263" name="logo-white.png" descr="logo-white.png"/>
          <p:cNvPicPr>
            <a:picLocks noChangeAspect="1"/>
          </p:cNvPicPr>
          <p:nvPr/>
        </p:nvPicPr>
        <p:blipFill>
          <a:blip r:embed="rId5">
            <a:alphaModFix amt="19533"/>
            <a:extLst/>
          </a:blip>
          <a:stretch>
            <a:fillRect/>
          </a:stretch>
        </p:blipFill>
        <p:spPr>
          <a:xfrm>
            <a:off x="22771199" y="12084704"/>
            <a:ext cx="1399184" cy="1399184"/>
          </a:xfrm>
          <a:prstGeom prst="rect">
            <a:avLst/>
          </a:prstGeom>
          <a:ln w="12700">
            <a:miter lim="400000"/>
          </a:ln>
        </p:spPr>
      </p:pic>
      <p:sp>
        <p:nvSpPr>
          <p:cNvPr id="264" name="Digital Transformation is complex and easily becomes painful.…"/>
          <p:cNvSpPr txBox="1"/>
          <p:nvPr/>
        </p:nvSpPr>
        <p:spPr>
          <a:xfrm>
            <a:off x="1303705" y="1501459"/>
            <a:ext cx="12747536" cy="91763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pPr>
            <a:r>
              <a:t>Digital Transformation is complex and easily becomes painful.</a:t>
            </a:r>
          </a:p>
          <a:p>
            <a:pPr algn="l" defTabSz="457200">
              <a:defRPr sz="5000"/>
            </a:pPr>
          </a:p>
          <a:p>
            <a:pPr algn="l" defTabSz="457200">
              <a:defRPr b="0" sz="5000">
                <a:latin typeface="Helvetica Neue Light"/>
                <a:ea typeface="Helvetica Neue Light"/>
                <a:cs typeface="Helvetica Neue Light"/>
                <a:sym typeface="Helvetica Neue Light"/>
              </a:defRPr>
            </a:pPr>
            <a:r>
              <a:t>Everything is glued together.</a:t>
            </a:r>
          </a:p>
          <a:p>
            <a:pPr algn="l" defTabSz="457200">
              <a:defRPr b="0" sz="5000">
                <a:latin typeface="Helvetica Neue Light"/>
                <a:ea typeface="Helvetica Neue Light"/>
                <a:cs typeface="Helvetica Neue Light"/>
                <a:sym typeface="Helvetica Neue Light"/>
              </a:defRPr>
            </a:pPr>
          </a:p>
          <a:p>
            <a:pPr algn="l" defTabSz="457200">
              <a:defRPr b="0" sz="5000">
                <a:latin typeface="+mn-lt"/>
                <a:ea typeface="+mn-ea"/>
                <a:cs typeface="+mn-cs"/>
                <a:sym typeface="Helvetica Neue Medium"/>
              </a:defRPr>
            </a:pPr>
            <a:r>
              <a:t>Technology and solutions already available, don’t start here.</a:t>
            </a:r>
          </a:p>
          <a:p>
            <a:pPr algn="l" defTabSz="457200">
              <a:defRPr b="0" sz="5000">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This is way more personal.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64">
                                            <p:bg/>
                                          </p:spTgt>
                                        </p:tgtEl>
                                        <p:attrNameLst>
                                          <p:attrName>style.visibility</p:attrName>
                                        </p:attrNameLst>
                                      </p:cBhvr>
                                      <p:to>
                                        <p:strVal val="visible"/>
                                      </p:to>
                                    </p:set>
                                    <p:animEffect filter="dissolve" transition="in">
                                      <p:cBhvr>
                                        <p:cTn id="7" dur="500"/>
                                        <p:tgtEl>
                                          <p:spTgt spid="264">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64">
                                            <p:txEl>
                                              <p:pRg st="0" end="0"/>
                                            </p:txEl>
                                          </p:spTgt>
                                        </p:tgtEl>
                                        <p:attrNameLst>
                                          <p:attrName>style.visibility</p:attrName>
                                        </p:attrNameLst>
                                      </p:cBhvr>
                                      <p:to>
                                        <p:strVal val="visible"/>
                                      </p:to>
                                    </p:set>
                                    <p:animEffect filter="dissolve" transition="in">
                                      <p:cBhvr>
                                        <p:cTn id="10" dur="500"/>
                                        <p:tgtEl>
                                          <p:spTgt spid="264">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264">
                                            <p:txEl>
                                              <p:pRg st="1" end="1"/>
                                            </p:txEl>
                                          </p:spTgt>
                                        </p:tgtEl>
                                        <p:attrNameLst>
                                          <p:attrName>style.visibility</p:attrName>
                                        </p:attrNameLst>
                                      </p:cBhvr>
                                      <p:to>
                                        <p:strVal val="visible"/>
                                      </p:to>
                                    </p:set>
                                    <p:animEffect filter="dissolve" transition="in">
                                      <p:cBhvr>
                                        <p:cTn id="14" dur="500"/>
                                        <p:tgtEl>
                                          <p:spTgt spid="26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2" fill="hold">
                                  <p:stCondLst>
                                    <p:cond delay="0"/>
                                  </p:stCondLst>
                                  <p:iterate type="el" backwards="0">
                                    <p:tmAbs val="0"/>
                                  </p:iterate>
                                  <p:childTnLst>
                                    <p:set>
                                      <p:cBhvr>
                                        <p:cTn id="18" fill="hold"/>
                                        <p:tgtEl>
                                          <p:spTgt spid="253"/>
                                        </p:tgtEl>
                                        <p:attrNameLst>
                                          <p:attrName>style.visibility</p:attrName>
                                        </p:attrNameLst>
                                      </p:cBhvr>
                                      <p:to>
                                        <p:strVal val="visible"/>
                                      </p:to>
                                    </p:set>
                                    <p:animEffect filter="dissolve" transition="in">
                                      <p:cBhvr>
                                        <p:cTn id="19" dur="500"/>
                                        <p:tgtEl>
                                          <p:spTgt spid="253"/>
                                        </p:tgtEl>
                                      </p:cBhvr>
                                    </p:animEffect>
                                  </p:childTnLst>
                                </p:cTn>
                              </p:par>
                            </p:childTnLst>
                          </p:cTn>
                        </p:par>
                        <p:par>
                          <p:cTn id="20" fill="hold">
                            <p:stCondLst>
                              <p:cond delay="500"/>
                            </p:stCondLst>
                            <p:childTnLst>
                              <p:par>
                                <p:cTn id="21" presetClass="entr" nodeType="afterEffect" presetID="9" grpId="3" fill="hold">
                                  <p:stCondLst>
                                    <p:cond delay="0"/>
                                  </p:stCondLst>
                                  <p:iterate type="el" backwards="0">
                                    <p:tmAbs val="0"/>
                                  </p:iterate>
                                  <p:childTnLst>
                                    <p:set>
                                      <p:cBhvr>
                                        <p:cTn id="22" fill="hold"/>
                                        <p:tgtEl>
                                          <p:spTgt spid="262"/>
                                        </p:tgtEl>
                                        <p:attrNameLst>
                                          <p:attrName>style.visibility</p:attrName>
                                        </p:attrNameLst>
                                      </p:cBhvr>
                                      <p:to>
                                        <p:strVal val="visible"/>
                                      </p:to>
                                    </p:set>
                                    <p:animEffect filter="dissolve" transition="in">
                                      <p:cBhvr>
                                        <p:cTn id="23" dur="500"/>
                                        <p:tgtEl>
                                          <p:spTgt spid="262"/>
                                        </p:tgtEl>
                                      </p:cBhvr>
                                    </p:animEffect>
                                  </p:childTnLst>
                                </p:cTn>
                              </p:par>
                            </p:childTnLst>
                          </p:cTn>
                        </p:par>
                        <p:par>
                          <p:cTn id="24" fill="hold">
                            <p:stCondLst>
                              <p:cond delay="1000"/>
                            </p:stCondLst>
                            <p:childTnLst>
                              <p:par>
                                <p:cTn id="25" presetClass="entr" nodeType="afterEffect" presetID="9" grpId="4" fill="hold">
                                  <p:stCondLst>
                                    <p:cond delay="0"/>
                                  </p:stCondLst>
                                  <p:iterate type="el" backwards="0">
                                    <p:tmAbs val="0"/>
                                  </p:iterate>
                                  <p:childTnLst>
                                    <p:set>
                                      <p:cBhvr>
                                        <p:cTn id="26" fill="hold"/>
                                        <p:tgtEl>
                                          <p:spTgt spid="259"/>
                                        </p:tgtEl>
                                        <p:attrNameLst>
                                          <p:attrName>style.visibility</p:attrName>
                                        </p:attrNameLst>
                                      </p:cBhvr>
                                      <p:to>
                                        <p:strVal val="visible"/>
                                      </p:to>
                                    </p:set>
                                    <p:animEffect filter="dissolve" transition="in">
                                      <p:cBhvr>
                                        <p:cTn id="27" dur="500"/>
                                        <p:tgtEl>
                                          <p:spTgt spid="259"/>
                                        </p:tgtEl>
                                      </p:cBhvr>
                                    </p:animEffect>
                                  </p:childTnLst>
                                </p:cTn>
                              </p:par>
                            </p:childTnLst>
                          </p:cTn>
                        </p:par>
                        <p:par>
                          <p:cTn id="28" fill="hold">
                            <p:stCondLst>
                              <p:cond delay="1500"/>
                            </p:stCondLst>
                            <p:childTnLst>
                              <p:par>
                                <p:cTn id="29" presetClass="entr" nodeType="afterEffect" presetID="9" grpId="5" fill="hold">
                                  <p:stCondLst>
                                    <p:cond delay="0"/>
                                  </p:stCondLst>
                                  <p:iterate type="el" backwards="0">
                                    <p:tmAbs val="0"/>
                                  </p:iterate>
                                  <p:childTnLst>
                                    <p:set>
                                      <p:cBhvr>
                                        <p:cTn id="30" fill="hold"/>
                                        <p:tgtEl>
                                          <p:spTgt spid="256"/>
                                        </p:tgtEl>
                                        <p:attrNameLst>
                                          <p:attrName>style.visibility</p:attrName>
                                        </p:attrNameLst>
                                      </p:cBhvr>
                                      <p:to>
                                        <p:strVal val="visible"/>
                                      </p:to>
                                    </p:set>
                                    <p:animEffect filter="dissolve" transition="in">
                                      <p:cBhvr>
                                        <p:cTn id="31" dur="500"/>
                                        <p:tgtEl>
                                          <p:spTgt spid="256"/>
                                        </p:tgtEl>
                                      </p:cBhvr>
                                    </p:animEffect>
                                  </p:childTnLst>
                                </p:cTn>
                              </p:par>
                            </p:childTnLst>
                          </p:cTn>
                        </p:par>
                        <p:par>
                          <p:cTn id="32" fill="hold">
                            <p:stCondLst>
                              <p:cond delay="2000"/>
                            </p:stCondLst>
                            <p:childTnLst>
                              <p:par>
                                <p:cTn id="33" presetClass="entr" nodeType="afterEffect" presetID="9" grpId="6" fill="hold">
                                  <p:stCondLst>
                                    <p:cond delay="0"/>
                                  </p:stCondLst>
                                  <p:iterate type="el" backwards="0">
                                    <p:tmAbs val="0"/>
                                  </p:iterate>
                                  <p:childTnLst>
                                    <p:set>
                                      <p:cBhvr>
                                        <p:cTn id="34" fill="hold"/>
                                        <p:tgtEl>
                                          <p:spTgt spid="250"/>
                                        </p:tgtEl>
                                        <p:attrNameLst>
                                          <p:attrName>style.visibility</p:attrName>
                                        </p:attrNameLst>
                                      </p:cBhvr>
                                      <p:to>
                                        <p:strVal val="visible"/>
                                      </p:to>
                                    </p:set>
                                    <p:animEffect filter="dissolve" transition="in">
                                      <p:cBhvr>
                                        <p:cTn id="35" dur="500"/>
                                        <p:tgtEl>
                                          <p:spTgt spid="250"/>
                                        </p:tgtEl>
                                      </p:cBhvr>
                                    </p:animEffect>
                                  </p:childTnLst>
                                </p:cTn>
                              </p:par>
                            </p:childTnLst>
                          </p:cTn>
                        </p:par>
                        <p:par>
                          <p:cTn id="36" fill="hold">
                            <p:stCondLst>
                              <p:cond delay="2500"/>
                            </p:stCondLst>
                            <p:childTnLst>
                              <p:par>
                                <p:cTn id="37" presetClass="entr" nodeType="afterEffect" presetID="9" grpId="7" fill="hold">
                                  <p:stCondLst>
                                    <p:cond delay="0"/>
                                  </p:stCondLst>
                                  <p:iterate type="el" backwards="0">
                                    <p:tmAbs val="0"/>
                                  </p:iterate>
                                  <p:childTnLst>
                                    <p:set>
                                      <p:cBhvr>
                                        <p:cTn id="38" fill="hold"/>
                                        <p:tgtEl>
                                          <p:spTgt spid="247"/>
                                        </p:tgtEl>
                                        <p:attrNameLst>
                                          <p:attrName>style.visibility</p:attrName>
                                        </p:attrNameLst>
                                      </p:cBhvr>
                                      <p:to>
                                        <p:strVal val="visible"/>
                                      </p:to>
                                    </p:set>
                                    <p:animEffect filter="dissolve" transition="in">
                                      <p:cBhvr>
                                        <p:cTn id="39" dur="2000"/>
                                        <p:tgtEl>
                                          <p:spTgt spid="247"/>
                                        </p:tgtEl>
                                      </p:cBhvr>
                                    </p:animEffect>
                                  </p:childTnLst>
                                </p:cTn>
                              </p:par>
                            </p:childTnLst>
                          </p:cTn>
                        </p:par>
                        <p:par>
                          <p:cTn id="40" fill="hold">
                            <p:stCondLst>
                              <p:cond delay="4500"/>
                            </p:stCondLst>
                            <p:childTnLst>
                              <p:par>
                                <p:cTn id="41" presetClass="entr" nodeType="afterEffect" presetID="9" grpId="1" fill="hold">
                                  <p:stCondLst>
                                    <p:cond delay="0"/>
                                  </p:stCondLst>
                                  <p:iterate type="el" backwards="0">
                                    <p:tmAbs val="0"/>
                                  </p:iterate>
                                  <p:childTnLst>
                                    <p:set>
                                      <p:cBhvr>
                                        <p:cTn id="42" fill="hold"/>
                                        <p:tgtEl>
                                          <p:spTgt spid="264">
                                            <p:txEl>
                                              <p:pRg st="2" end="2"/>
                                            </p:txEl>
                                          </p:spTgt>
                                        </p:tgtEl>
                                        <p:attrNameLst>
                                          <p:attrName>style.visibility</p:attrName>
                                        </p:attrNameLst>
                                      </p:cBhvr>
                                      <p:to>
                                        <p:strVal val="visible"/>
                                      </p:to>
                                    </p:set>
                                    <p:animEffect filter="dissolve" transition="in">
                                      <p:cBhvr>
                                        <p:cTn id="43" dur="500"/>
                                        <p:tgtEl>
                                          <p:spTgt spid="264">
                                            <p:txEl>
                                              <p:pRg st="2" end="2"/>
                                            </p:txEl>
                                          </p:spTgt>
                                        </p:tgtEl>
                                      </p:cBhvr>
                                    </p:animEffect>
                                  </p:childTnLst>
                                </p:cTn>
                              </p:par>
                            </p:childTnLst>
                          </p:cTn>
                        </p:par>
                        <p:par>
                          <p:cTn id="44" fill="hold">
                            <p:stCondLst>
                              <p:cond delay="5000"/>
                            </p:stCondLst>
                            <p:childTnLst>
                              <p:par>
                                <p:cTn id="45" presetClass="entr" nodeType="afterEffect" presetID="9" grpId="1" fill="hold">
                                  <p:stCondLst>
                                    <p:cond delay="0"/>
                                  </p:stCondLst>
                                  <p:iterate type="el" backwards="0">
                                    <p:tmAbs val="0"/>
                                  </p:iterate>
                                  <p:childTnLst>
                                    <p:set>
                                      <p:cBhvr>
                                        <p:cTn id="46" fill="hold"/>
                                        <p:tgtEl>
                                          <p:spTgt spid="264">
                                            <p:txEl>
                                              <p:pRg st="3" end="3"/>
                                            </p:txEl>
                                          </p:spTgt>
                                        </p:tgtEl>
                                        <p:attrNameLst>
                                          <p:attrName>style.visibility</p:attrName>
                                        </p:attrNameLst>
                                      </p:cBhvr>
                                      <p:to>
                                        <p:strVal val="visible"/>
                                      </p:to>
                                    </p:set>
                                    <p:animEffect filter="dissolve" transition="in">
                                      <p:cBhvr>
                                        <p:cTn id="47" dur="500"/>
                                        <p:tgtEl>
                                          <p:spTgt spid="264">
                                            <p:txEl>
                                              <p:pRg st="3" end="3"/>
                                            </p:txEl>
                                          </p:spTgt>
                                        </p:tgtEl>
                                      </p:cBhvr>
                                    </p:animEffect>
                                  </p:childTnLst>
                                </p:cTn>
                              </p:par>
                            </p:childTnLst>
                          </p:cTn>
                        </p:par>
                        <p:par>
                          <p:cTn id="48" fill="hold">
                            <p:stCondLst>
                              <p:cond delay="5500"/>
                            </p:stCondLst>
                            <p:childTnLst>
                              <p:par>
                                <p:cTn id="49" presetClass="entr" nodeType="afterEffect" presetID="9" grpId="1" fill="hold">
                                  <p:stCondLst>
                                    <p:cond delay="0"/>
                                  </p:stCondLst>
                                  <p:iterate type="el" backwards="0">
                                    <p:tmAbs val="0"/>
                                  </p:iterate>
                                  <p:childTnLst>
                                    <p:set>
                                      <p:cBhvr>
                                        <p:cTn id="50" fill="hold"/>
                                        <p:tgtEl>
                                          <p:spTgt spid="264">
                                            <p:txEl>
                                              <p:pRg st="4" end="4"/>
                                            </p:txEl>
                                          </p:spTgt>
                                        </p:tgtEl>
                                        <p:attrNameLst>
                                          <p:attrName>style.visibility</p:attrName>
                                        </p:attrNameLst>
                                      </p:cBhvr>
                                      <p:to>
                                        <p:strVal val="visible"/>
                                      </p:to>
                                    </p:set>
                                    <p:animEffect filter="dissolve" transition="in">
                                      <p:cBhvr>
                                        <p:cTn id="51" dur="500"/>
                                        <p:tgtEl>
                                          <p:spTgt spid="264">
                                            <p:txEl>
                                              <p:pRg st="4" end="4"/>
                                            </p:txEl>
                                          </p:spTgt>
                                        </p:tgtEl>
                                      </p:cBhvr>
                                    </p:animEffect>
                                  </p:childTnLst>
                                </p:cTn>
                              </p:par>
                            </p:childTnLst>
                          </p:cTn>
                        </p:par>
                        <p:par>
                          <p:cTn id="52" fill="hold">
                            <p:stCondLst>
                              <p:cond delay="6000"/>
                            </p:stCondLst>
                            <p:childTnLst>
                              <p:par>
                                <p:cTn id="53" presetClass="entr" nodeType="afterEffect" presetID="9" grpId="1" fill="hold">
                                  <p:stCondLst>
                                    <p:cond delay="0"/>
                                  </p:stCondLst>
                                  <p:iterate type="el" backwards="0">
                                    <p:tmAbs val="0"/>
                                  </p:iterate>
                                  <p:childTnLst>
                                    <p:set>
                                      <p:cBhvr>
                                        <p:cTn id="54" fill="hold"/>
                                        <p:tgtEl>
                                          <p:spTgt spid="264">
                                            <p:txEl>
                                              <p:pRg st="5" end="5"/>
                                            </p:txEl>
                                          </p:spTgt>
                                        </p:tgtEl>
                                        <p:attrNameLst>
                                          <p:attrName>style.visibility</p:attrName>
                                        </p:attrNameLst>
                                      </p:cBhvr>
                                      <p:to>
                                        <p:strVal val="visible"/>
                                      </p:to>
                                    </p:set>
                                    <p:animEffect filter="dissolve" transition="in">
                                      <p:cBhvr>
                                        <p:cTn id="55" dur="500"/>
                                        <p:tgtEl>
                                          <p:spTgt spid="264">
                                            <p:txEl>
                                              <p:pRg st="5" end="5"/>
                                            </p:txEl>
                                          </p:spTgt>
                                        </p:tgtEl>
                                      </p:cBhvr>
                                    </p:animEffect>
                                  </p:childTnLst>
                                </p:cTn>
                              </p:par>
                            </p:childTnLst>
                          </p:cTn>
                        </p:par>
                        <p:par>
                          <p:cTn id="56" fill="hold">
                            <p:stCondLst>
                              <p:cond delay="6500"/>
                            </p:stCondLst>
                            <p:childTnLst>
                              <p:par>
                                <p:cTn id="57" presetClass="entr" nodeType="afterEffect" presetSubtype="8" presetID="22" grpId="8" fill="hold">
                                  <p:stCondLst>
                                    <p:cond delay="0"/>
                                  </p:stCondLst>
                                  <p:iterate type="el" backwards="0">
                                    <p:tmAbs val="0"/>
                                  </p:iterate>
                                  <p:childTnLst>
                                    <p:set>
                                      <p:cBhvr>
                                        <p:cTn id="58" fill="hold"/>
                                        <p:tgtEl>
                                          <p:spTgt spid="246"/>
                                        </p:tgtEl>
                                        <p:attrNameLst>
                                          <p:attrName>style.visibility</p:attrName>
                                        </p:attrNameLst>
                                      </p:cBhvr>
                                      <p:to>
                                        <p:strVal val="visible"/>
                                      </p:to>
                                    </p:set>
                                    <p:animEffect filter="wipe(left)" transition="in">
                                      <p:cBhvr>
                                        <p:cTn id="59" dur="1000"/>
                                        <p:tgtEl>
                                          <p:spTgt spid="246"/>
                                        </p:tgtEl>
                                      </p:cBhvr>
                                    </p:animEffect>
                                  </p:childTnLst>
                                </p:cTn>
                              </p:par>
                            </p:childTnLst>
                          </p:cTn>
                        </p:par>
                      </p:childTnLst>
                    </p:cTn>
                  </p:par>
                  <p:par>
                    <p:cTn id="60" fill="hold">
                      <p:stCondLst>
                        <p:cond delay="indefinite"/>
                      </p:stCondLst>
                      <p:childTnLst>
                        <p:par>
                          <p:cTn id="61" fill="hold">
                            <p:stCondLst>
                              <p:cond delay="0"/>
                            </p:stCondLst>
                            <p:childTnLst>
                              <p:par>
                                <p:cTn id="62" presetClass="exit" nodeType="clickEffect" presetID="9" grpId="9" fill="hold">
                                  <p:stCondLst>
                                    <p:cond delay="0"/>
                                  </p:stCondLst>
                                  <p:iterate type="el" backwards="0">
                                    <p:tmAbs val="0"/>
                                  </p:iterate>
                                  <p:childTnLst>
                                    <p:animEffect filter="dissolve" transition="out">
                                      <p:cBhvr>
                                        <p:cTn id="63" dur="500" fill="hold"/>
                                        <p:tgtEl>
                                          <p:spTgt spid="250"/>
                                        </p:tgtEl>
                                      </p:cBhvr>
                                    </p:animEffect>
                                    <p:set>
                                      <p:cBhvr>
                                        <p:cTn id="64" fill="hold">
                                          <p:stCondLst>
                                            <p:cond delay="499"/>
                                          </p:stCondLst>
                                        </p:cTn>
                                        <p:tgtEl>
                                          <p:spTgt spid="250"/>
                                        </p:tgtEl>
                                        <p:attrNameLst>
                                          <p:attrName>style.visibility</p:attrName>
                                        </p:attrNameLst>
                                      </p:cBhvr>
                                      <p:to>
                                        <p:strVal val="hidden"/>
                                      </p:to>
                                    </p:set>
                                  </p:childTnLst>
                                </p:cTn>
                              </p:par>
                            </p:childTnLst>
                          </p:cTn>
                        </p:par>
                        <p:par>
                          <p:cTn id="65" fill="hold">
                            <p:stCondLst>
                              <p:cond delay="500"/>
                            </p:stCondLst>
                            <p:childTnLst>
                              <p:par>
                                <p:cTn id="66" presetClass="exit" nodeType="afterEffect" presetID="9" grpId="10" fill="hold">
                                  <p:stCondLst>
                                    <p:cond delay="0"/>
                                  </p:stCondLst>
                                  <p:iterate type="el" backwards="0">
                                    <p:tmAbs val="0"/>
                                  </p:iterate>
                                  <p:childTnLst>
                                    <p:animEffect filter="dissolve" transition="out">
                                      <p:cBhvr>
                                        <p:cTn id="67" dur="500" fill="hold"/>
                                        <p:tgtEl>
                                          <p:spTgt spid="253"/>
                                        </p:tgtEl>
                                      </p:cBhvr>
                                    </p:animEffect>
                                    <p:set>
                                      <p:cBhvr>
                                        <p:cTn id="68" fill="hold">
                                          <p:stCondLst>
                                            <p:cond delay="499"/>
                                          </p:stCondLst>
                                        </p:cTn>
                                        <p:tgtEl>
                                          <p:spTgt spid="253"/>
                                        </p:tgtEl>
                                        <p:attrNameLst>
                                          <p:attrName>style.visibility</p:attrName>
                                        </p:attrNameLst>
                                      </p:cBhvr>
                                      <p:to>
                                        <p:strVal val="hidden"/>
                                      </p:to>
                                    </p:set>
                                  </p:childTnLst>
                                </p:cTn>
                              </p:par>
                            </p:childTnLst>
                          </p:cTn>
                        </p:par>
                        <p:par>
                          <p:cTn id="69" fill="hold">
                            <p:stCondLst>
                              <p:cond delay="1000"/>
                            </p:stCondLst>
                            <p:childTnLst>
                              <p:par>
                                <p:cTn id="70" presetClass="entr" nodeType="afterEffect" presetID="9" grpId="1" fill="hold">
                                  <p:stCondLst>
                                    <p:cond delay="0"/>
                                  </p:stCondLst>
                                  <p:iterate type="el" backwards="0">
                                    <p:tmAbs val="0"/>
                                  </p:iterate>
                                  <p:childTnLst>
                                    <p:set>
                                      <p:cBhvr>
                                        <p:cTn id="71" fill="hold"/>
                                        <p:tgtEl>
                                          <p:spTgt spid="264">
                                            <p:txEl>
                                              <p:pRg st="6" end="6"/>
                                            </p:txEl>
                                          </p:spTgt>
                                        </p:tgtEl>
                                        <p:attrNameLst>
                                          <p:attrName>style.visibility</p:attrName>
                                        </p:attrNameLst>
                                      </p:cBhvr>
                                      <p:to>
                                        <p:strVal val="visible"/>
                                      </p:to>
                                    </p:set>
                                    <p:animEffect filter="dissolve" transition="in">
                                      <p:cBhvr>
                                        <p:cTn id="72" dur="500"/>
                                        <p:tgtEl>
                                          <p:spTgt spid="264">
                                            <p:txEl>
                                              <p:pRg st="6" end="6"/>
                                            </p:txEl>
                                          </p:spTgt>
                                        </p:tgtEl>
                                      </p:cBhvr>
                                    </p:animEffect>
                                  </p:childTnLst>
                                </p:cTn>
                              </p:par>
                            </p:childTnLst>
                          </p:cTn>
                        </p:par>
                        <p:par>
                          <p:cTn id="73" fill="hold">
                            <p:stCondLst>
                              <p:cond delay="1500"/>
                            </p:stCondLst>
                            <p:childTnLst>
                              <p:par>
                                <p:cTn id="74" presetClass="entr" nodeType="afterEffect" presetSubtype="8" presetID="22" grpId="11" fill="hold">
                                  <p:stCondLst>
                                    <p:cond delay="0"/>
                                  </p:stCondLst>
                                  <p:iterate type="el" backwards="0">
                                    <p:tmAbs val="0"/>
                                  </p:iterate>
                                  <p:childTnLst>
                                    <p:set>
                                      <p:cBhvr>
                                        <p:cTn id="75" fill="hold"/>
                                        <p:tgtEl>
                                          <p:spTgt spid="243"/>
                                        </p:tgtEl>
                                        <p:attrNameLst>
                                          <p:attrName>style.visibility</p:attrName>
                                        </p:attrNameLst>
                                      </p:cBhvr>
                                      <p:to>
                                        <p:strVal val="visible"/>
                                      </p:to>
                                    </p:set>
                                    <p:animEffect filter="wipe(left)" transition="in">
                                      <p:cBhvr>
                                        <p:cTn id="76"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 grpId="3"/>
      <p:bldP build="whole" bldLvl="1" animBg="1" rev="0" advAuto="0" spid="259" grpId="4"/>
      <p:bldP build="whole" bldLvl="1" animBg="1" rev="0" advAuto="0" spid="247" grpId="7"/>
      <p:bldP build="whole" bldLvl="1" animBg="1" rev="0" advAuto="0" spid="246" grpId="8"/>
      <p:bldP build="whole" bldLvl="1" animBg="1" rev="0" advAuto="0" spid="250" grpId="6"/>
      <p:bldP build="whole" bldLvl="1" animBg="1" rev="0" advAuto="0" spid="243" grpId="11"/>
      <p:bldP build="p" bldLvl="1" animBg="1" rev="0" advAuto="0" spid="264" grpId="1"/>
      <p:bldP build="whole" bldLvl="1" animBg="1" rev="0" advAuto="0" spid="256" grpId="5"/>
      <p:bldP build="whole" bldLvl="1" animBg="1" rev="0" advAuto="0" spid="250" grpId="9"/>
      <p:bldP build="whole" bldLvl="1" animBg="1" rev="0" advAuto="0" spid="253" grpId="10"/>
      <p:bldP build="whole" bldLvl="1" animBg="1" rev="0" advAuto="0" spid="253"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68"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pic>
        <p:nvPicPr>
          <p:cNvPr id="269" name="Image" descr="Image"/>
          <p:cNvPicPr>
            <a:picLocks noChangeAspect="1"/>
          </p:cNvPicPr>
          <p:nvPr/>
        </p:nvPicPr>
        <p:blipFill>
          <a:blip r:embed="rId4">
            <a:extLst/>
          </a:blip>
          <a:stretch>
            <a:fillRect/>
          </a:stretch>
        </p:blipFill>
        <p:spPr>
          <a:xfrm>
            <a:off x="15417800" y="3860800"/>
            <a:ext cx="6350000" cy="6350000"/>
          </a:xfrm>
          <a:prstGeom prst="rect">
            <a:avLst/>
          </a:prstGeom>
          <a:ln w="12700">
            <a:miter lim="400000"/>
          </a:ln>
        </p:spPr>
      </p:pic>
      <p:sp>
        <p:nvSpPr>
          <p:cNvPr id="270" name="What is the secret reciepe…"/>
          <p:cNvSpPr txBox="1"/>
          <p:nvPr/>
        </p:nvSpPr>
        <p:spPr>
          <a:xfrm>
            <a:off x="1303705" y="1501459"/>
            <a:ext cx="14269926" cy="9163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solidFill>
                  <a:srgbClr val="000000"/>
                </a:solidFill>
              </a:defRPr>
            </a:pPr>
            <a:r>
              <a:t>What is the secret reciepe</a:t>
            </a:r>
          </a:p>
          <a:p>
            <a:pPr algn="l" defTabSz="457200">
              <a:defRPr sz="8000">
                <a:solidFill>
                  <a:srgbClr val="000000"/>
                </a:solidFill>
              </a:defRPr>
            </a:pPr>
            <a:r>
              <a:t>for business transformation? Why do most attempts fail?</a:t>
            </a:r>
          </a:p>
          <a:p>
            <a:pPr algn="l" defTabSz="457200">
              <a:defRPr sz="5000">
                <a:solidFill>
                  <a:srgbClr val="000000"/>
                </a:solidFill>
              </a:defRPr>
            </a:pP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Helvetica Neue Light"/>
                <a:ea typeface="Helvetica Neue Light"/>
                <a:cs typeface="Helvetica Neue Light"/>
                <a:sym typeface="Helvetica Neue Light"/>
              </a:defRPr>
            </a:pPr>
            <a:r>
              <a:t>GET OUT OF THE COMFORT ZONE</a:t>
            </a: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mn-lt"/>
                <a:ea typeface="+mn-ea"/>
                <a:cs typeface="+mn-cs"/>
                <a:sym typeface="Helvetica Neue Medium"/>
              </a:defRPr>
            </a:pPr>
            <a:r>
              <a:t>DESIGN DRIVEN PROCESS</a:t>
            </a: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GET THE RIGHT PEOPLE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0">
                                            <p:bg/>
                                          </p:spTgt>
                                        </p:tgtEl>
                                        <p:attrNameLst>
                                          <p:attrName>style.visibility</p:attrName>
                                        </p:attrNameLst>
                                      </p:cBhvr>
                                      <p:to>
                                        <p:strVal val="visible"/>
                                      </p:to>
                                    </p:set>
                                    <p:animEffect filter="dissolve" transition="in">
                                      <p:cBhvr>
                                        <p:cTn id="7" dur="500"/>
                                        <p:tgtEl>
                                          <p:spTgt spid="270">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70">
                                            <p:txEl>
                                              <p:pRg st="0" end="0"/>
                                            </p:txEl>
                                          </p:spTgt>
                                        </p:tgtEl>
                                        <p:attrNameLst>
                                          <p:attrName>style.visibility</p:attrName>
                                        </p:attrNameLst>
                                      </p:cBhvr>
                                      <p:to>
                                        <p:strVal val="visible"/>
                                      </p:to>
                                    </p:set>
                                    <p:animEffect filter="dissolve" transition="in">
                                      <p:cBhvr>
                                        <p:cTn id="10" dur="500"/>
                                        <p:tgtEl>
                                          <p:spTgt spid="270">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270">
                                            <p:txEl>
                                              <p:pRg st="1" end="1"/>
                                            </p:txEl>
                                          </p:spTgt>
                                        </p:tgtEl>
                                        <p:attrNameLst>
                                          <p:attrName>style.visibility</p:attrName>
                                        </p:attrNameLst>
                                      </p:cBhvr>
                                      <p:to>
                                        <p:strVal val="visible"/>
                                      </p:to>
                                    </p:set>
                                    <p:animEffect filter="dissolve" transition="in">
                                      <p:cBhvr>
                                        <p:cTn id="14" dur="500"/>
                                        <p:tgtEl>
                                          <p:spTgt spid="270">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270">
                                            <p:txEl>
                                              <p:pRg st="2" end="2"/>
                                            </p:txEl>
                                          </p:spTgt>
                                        </p:tgtEl>
                                        <p:attrNameLst>
                                          <p:attrName>style.visibility</p:attrName>
                                        </p:attrNameLst>
                                      </p:cBhvr>
                                      <p:to>
                                        <p:strVal val="visible"/>
                                      </p:to>
                                    </p:set>
                                    <p:animEffect filter="dissolve" transition="in">
                                      <p:cBhvr>
                                        <p:cTn id="18" dur="500"/>
                                        <p:tgtEl>
                                          <p:spTgt spid="27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2" fill="hold">
                                  <p:stCondLst>
                                    <p:cond delay="0"/>
                                  </p:stCondLst>
                                  <p:iterate type="el" backwards="0">
                                    <p:tmAbs val="0"/>
                                  </p:iterate>
                                  <p:childTnLst>
                                    <p:set>
                                      <p:cBhvr>
                                        <p:cTn id="22" fill="hold"/>
                                        <p:tgtEl>
                                          <p:spTgt spid="269"/>
                                        </p:tgtEl>
                                        <p:attrNameLst>
                                          <p:attrName>style.visibility</p:attrName>
                                        </p:attrNameLst>
                                      </p:cBhvr>
                                      <p:to>
                                        <p:strVal val="visible"/>
                                      </p:to>
                                    </p:set>
                                    <p:animEffect filter="dissolve" transition="in">
                                      <p:cBhvr>
                                        <p:cTn id="23" dur="1000"/>
                                        <p:tgtEl>
                                          <p:spTgt spid="269"/>
                                        </p:tgtEl>
                                      </p:cBhvr>
                                    </p:animEffect>
                                  </p:childTnLst>
                                </p:cTn>
                              </p:par>
                            </p:childTnLst>
                          </p:cTn>
                        </p:par>
                        <p:par>
                          <p:cTn id="24" fill="hold">
                            <p:stCondLst>
                              <p:cond delay="1000"/>
                            </p:stCondLst>
                            <p:childTnLst>
                              <p:par>
                                <p:cTn id="25" presetClass="entr" nodeType="afterEffect" presetID="9" grpId="1" fill="hold">
                                  <p:stCondLst>
                                    <p:cond delay="0"/>
                                  </p:stCondLst>
                                  <p:iterate type="el" backwards="0">
                                    <p:tmAbs val="0"/>
                                  </p:iterate>
                                  <p:childTnLst>
                                    <p:set>
                                      <p:cBhvr>
                                        <p:cTn id="26" fill="hold"/>
                                        <p:tgtEl>
                                          <p:spTgt spid="270">
                                            <p:txEl>
                                              <p:pRg st="3" end="3"/>
                                            </p:txEl>
                                          </p:spTgt>
                                        </p:tgtEl>
                                        <p:attrNameLst>
                                          <p:attrName>style.visibility</p:attrName>
                                        </p:attrNameLst>
                                      </p:cBhvr>
                                      <p:to>
                                        <p:strVal val="visible"/>
                                      </p:to>
                                    </p:set>
                                    <p:animEffect filter="dissolve" transition="in">
                                      <p:cBhvr>
                                        <p:cTn id="27" dur="500"/>
                                        <p:tgtEl>
                                          <p:spTgt spid="270">
                                            <p:txEl>
                                              <p:pRg st="3" end="3"/>
                                            </p:txEl>
                                          </p:spTgt>
                                        </p:tgtEl>
                                      </p:cBhvr>
                                    </p:animEffect>
                                  </p:childTnLst>
                                </p:cTn>
                              </p:par>
                            </p:childTnLst>
                          </p:cTn>
                        </p:par>
                        <p:par>
                          <p:cTn id="28" fill="hold">
                            <p:stCondLst>
                              <p:cond delay="1500"/>
                            </p:stCondLst>
                            <p:childTnLst>
                              <p:par>
                                <p:cTn id="29" presetClass="entr" nodeType="afterEffect" presetID="9" grpId="1" fill="hold">
                                  <p:stCondLst>
                                    <p:cond delay="0"/>
                                  </p:stCondLst>
                                  <p:iterate type="el" backwards="0">
                                    <p:tmAbs val="0"/>
                                  </p:iterate>
                                  <p:childTnLst>
                                    <p:set>
                                      <p:cBhvr>
                                        <p:cTn id="30" fill="hold"/>
                                        <p:tgtEl>
                                          <p:spTgt spid="270">
                                            <p:txEl>
                                              <p:pRg st="4" end="4"/>
                                            </p:txEl>
                                          </p:spTgt>
                                        </p:tgtEl>
                                        <p:attrNameLst>
                                          <p:attrName>style.visibility</p:attrName>
                                        </p:attrNameLst>
                                      </p:cBhvr>
                                      <p:to>
                                        <p:strVal val="visible"/>
                                      </p:to>
                                    </p:set>
                                    <p:animEffect filter="dissolve" transition="in">
                                      <p:cBhvr>
                                        <p:cTn id="31" dur="500"/>
                                        <p:tgtEl>
                                          <p:spTgt spid="270">
                                            <p:txEl>
                                              <p:pRg st="4" end="4"/>
                                            </p:txEl>
                                          </p:spTgt>
                                        </p:tgtEl>
                                      </p:cBhvr>
                                    </p:animEffect>
                                  </p:childTnLst>
                                </p:cTn>
                              </p:par>
                            </p:childTnLst>
                          </p:cTn>
                        </p:par>
                        <p:par>
                          <p:cTn id="32" fill="hold">
                            <p:stCondLst>
                              <p:cond delay="2000"/>
                            </p:stCondLst>
                            <p:childTnLst>
                              <p:par>
                                <p:cTn id="33" presetClass="entr" nodeType="afterEffect" presetID="9" grpId="1" fill="hold">
                                  <p:stCondLst>
                                    <p:cond delay="0"/>
                                  </p:stCondLst>
                                  <p:iterate type="el" backwards="0">
                                    <p:tmAbs val="0"/>
                                  </p:iterate>
                                  <p:childTnLst>
                                    <p:set>
                                      <p:cBhvr>
                                        <p:cTn id="34" fill="hold"/>
                                        <p:tgtEl>
                                          <p:spTgt spid="270">
                                            <p:txEl>
                                              <p:pRg st="5" end="5"/>
                                            </p:txEl>
                                          </p:spTgt>
                                        </p:tgtEl>
                                        <p:attrNameLst>
                                          <p:attrName>style.visibility</p:attrName>
                                        </p:attrNameLst>
                                      </p:cBhvr>
                                      <p:to>
                                        <p:strVal val="visible"/>
                                      </p:to>
                                    </p:set>
                                    <p:animEffect filter="dissolve" transition="in">
                                      <p:cBhvr>
                                        <p:cTn id="35" dur="500"/>
                                        <p:tgtEl>
                                          <p:spTgt spid="270">
                                            <p:txEl>
                                              <p:pRg st="5" end="5"/>
                                            </p:txEl>
                                          </p:spTgt>
                                        </p:tgtEl>
                                      </p:cBhvr>
                                    </p:animEffect>
                                  </p:childTnLst>
                                </p:cTn>
                              </p:par>
                            </p:childTnLst>
                          </p:cTn>
                        </p:par>
                        <p:par>
                          <p:cTn id="36" fill="hold">
                            <p:stCondLst>
                              <p:cond delay="2500"/>
                            </p:stCondLst>
                            <p:childTnLst>
                              <p:par>
                                <p:cTn id="37" presetClass="entr" nodeType="afterEffect" presetID="9" grpId="1" fill="hold">
                                  <p:stCondLst>
                                    <p:cond delay="0"/>
                                  </p:stCondLst>
                                  <p:iterate type="el" backwards="0">
                                    <p:tmAbs val="0"/>
                                  </p:iterate>
                                  <p:childTnLst>
                                    <p:set>
                                      <p:cBhvr>
                                        <p:cTn id="38" fill="hold"/>
                                        <p:tgtEl>
                                          <p:spTgt spid="270">
                                            <p:txEl>
                                              <p:pRg st="6" end="6"/>
                                            </p:txEl>
                                          </p:spTgt>
                                        </p:tgtEl>
                                        <p:attrNameLst>
                                          <p:attrName>style.visibility</p:attrName>
                                        </p:attrNameLst>
                                      </p:cBhvr>
                                      <p:to>
                                        <p:strVal val="visible"/>
                                      </p:to>
                                    </p:set>
                                    <p:animEffect filter="dissolve" transition="in">
                                      <p:cBhvr>
                                        <p:cTn id="39" dur="500"/>
                                        <p:tgtEl>
                                          <p:spTgt spid="270">
                                            <p:txEl>
                                              <p:pRg st="6" end="6"/>
                                            </p:txEl>
                                          </p:spTgt>
                                        </p:tgtEl>
                                      </p:cBhvr>
                                    </p:animEffect>
                                  </p:childTnLst>
                                </p:cTn>
                              </p:par>
                            </p:childTnLst>
                          </p:cTn>
                        </p:par>
                        <p:par>
                          <p:cTn id="40" fill="hold">
                            <p:stCondLst>
                              <p:cond delay="3000"/>
                            </p:stCondLst>
                            <p:childTnLst>
                              <p:par>
                                <p:cTn id="41" presetClass="entr" nodeType="afterEffect" presetID="9" grpId="1" fill="hold">
                                  <p:stCondLst>
                                    <p:cond delay="0"/>
                                  </p:stCondLst>
                                  <p:iterate type="el" backwards="0">
                                    <p:tmAbs val="0"/>
                                  </p:iterate>
                                  <p:childTnLst>
                                    <p:set>
                                      <p:cBhvr>
                                        <p:cTn id="42" fill="hold"/>
                                        <p:tgtEl>
                                          <p:spTgt spid="270">
                                            <p:txEl>
                                              <p:pRg st="7" end="7"/>
                                            </p:txEl>
                                          </p:spTgt>
                                        </p:tgtEl>
                                        <p:attrNameLst>
                                          <p:attrName>style.visibility</p:attrName>
                                        </p:attrNameLst>
                                      </p:cBhvr>
                                      <p:to>
                                        <p:strVal val="visible"/>
                                      </p:to>
                                    </p:set>
                                    <p:animEffect filter="dissolve" transition="in">
                                      <p:cBhvr>
                                        <p:cTn id="43" dur="500"/>
                                        <p:tgtEl>
                                          <p:spTgt spid="270">
                                            <p:txEl>
                                              <p:pRg st="7" end="7"/>
                                            </p:txEl>
                                          </p:spTgt>
                                        </p:tgtEl>
                                      </p:cBhvr>
                                    </p:animEffect>
                                  </p:childTnLst>
                                </p:cTn>
                              </p:par>
                            </p:childTnLst>
                          </p:cTn>
                        </p:par>
                        <p:par>
                          <p:cTn id="44" fill="hold">
                            <p:stCondLst>
                              <p:cond delay="3500"/>
                            </p:stCondLst>
                            <p:childTnLst>
                              <p:par>
                                <p:cTn id="45" presetClass="entr" nodeType="afterEffect" presetID="9" grpId="1" fill="hold">
                                  <p:stCondLst>
                                    <p:cond delay="0"/>
                                  </p:stCondLst>
                                  <p:iterate type="el" backwards="0">
                                    <p:tmAbs val="0"/>
                                  </p:iterate>
                                  <p:childTnLst>
                                    <p:set>
                                      <p:cBhvr>
                                        <p:cTn id="46" fill="hold"/>
                                        <p:tgtEl>
                                          <p:spTgt spid="270">
                                            <p:txEl>
                                              <p:pRg st="8" end="8"/>
                                            </p:txEl>
                                          </p:spTgt>
                                        </p:tgtEl>
                                        <p:attrNameLst>
                                          <p:attrName>style.visibility</p:attrName>
                                        </p:attrNameLst>
                                      </p:cBhvr>
                                      <p:to>
                                        <p:strVal val="visible"/>
                                      </p:to>
                                    </p:set>
                                    <p:animEffect filter="dissolve" transition="in">
                                      <p:cBhvr>
                                        <p:cTn id="47" dur="500"/>
                                        <p:tgtEl>
                                          <p:spTgt spid="270">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70" grpId="1"/>
      <p:bldP build="whole" bldLvl="1" animBg="1" rev="0" advAuto="0" spid="269"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74"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pic>
        <p:nvPicPr>
          <p:cNvPr id="275" name="Image" descr="Image"/>
          <p:cNvPicPr>
            <a:picLocks noChangeAspect="1"/>
          </p:cNvPicPr>
          <p:nvPr/>
        </p:nvPicPr>
        <p:blipFill>
          <a:blip r:embed="rId4">
            <a:extLst/>
          </a:blip>
          <a:stretch>
            <a:fillRect/>
          </a:stretch>
        </p:blipFill>
        <p:spPr>
          <a:xfrm>
            <a:off x="15417800" y="3860800"/>
            <a:ext cx="6350000" cy="6350000"/>
          </a:xfrm>
          <a:prstGeom prst="rect">
            <a:avLst/>
          </a:prstGeom>
          <a:ln w="12700">
            <a:miter lim="400000"/>
          </a:ln>
        </p:spPr>
      </p:pic>
      <p:sp>
        <p:nvSpPr>
          <p:cNvPr id="276" name="Real-time data was Kabbage's secret sauce, its first investor says:…"/>
          <p:cNvSpPr txBox="1"/>
          <p:nvPr/>
        </p:nvSpPr>
        <p:spPr>
          <a:xfrm>
            <a:off x="1414008" y="1188517"/>
            <a:ext cx="15548713" cy="116945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8000">
                <a:solidFill>
                  <a:srgbClr val="000000"/>
                </a:solidFill>
              </a:defRPr>
            </a:pPr>
            <a:r>
              <a:t>Real-time data was Kabbage's secret sauce, its first investor says:</a:t>
            </a:r>
          </a:p>
          <a:p>
            <a:pPr algn="l" defTabSz="457200">
              <a:lnSpc>
                <a:spcPct val="120000"/>
              </a:lnSpc>
              <a:defRPr sz="4000">
                <a:solidFill>
                  <a:srgbClr val="000000"/>
                </a:solidFill>
              </a:defRPr>
            </a:pPr>
          </a:p>
          <a:p>
            <a:pPr algn="l" defTabSz="457200">
              <a:lnSpc>
                <a:spcPct val="120000"/>
              </a:lnSpc>
              <a:defRPr b="0" i="1" sz="4000">
                <a:solidFill>
                  <a:srgbClr val="000000"/>
                </a:solidFill>
              </a:defRPr>
            </a:pPr>
            <a:r>
              <a:t>What I saw was an approach in sync with the rest of the </a:t>
            </a:r>
            <a:br/>
            <a:r>
              <a:t>technology industries I invest in. They were using data to </a:t>
            </a:r>
            <a:br/>
            <a:r>
              <a:t>make real-time decisions. </a:t>
            </a:r>
            <a:br/>
          </a:p>
          <a:p>
            <a:pPr algn="l" defTabSz="457200">
              <a:lnSpc>
                <a:spcPct val="120000"/>
              </a:lnSpc>
              <a:defRPr b="0" i="1" sz="4000">
                <a:solidFill>
                  <a:srgbClr val="000000"/>
                </a:solidFill>
              </a:defRPr>
            </a:pPr>
            <a:r>
              <a:t>It’s a natural extension to bring real-time decision-making to lending. There’s more than adequate data made available by businesses themselves on which to make accurate, real-time lending decisions. </a:t>
            </a:r>
          </a:p>
          <a:p>
            <a:pPr algn="l" defTabSz="457200">
              <a:lnSpc>
                <a:spcPct val="120000"/>
              </a:lnSpc>
              <a:defRPr b="0" i="1" sz="4000">
                <a:solidFill>
                  <a:srgbClr val="000000"/>
                </a:solidFill>
              </a:defRPr>
            </a:pPr>
          </a:p>
          <a:p>
            <a:pPr algn="l" defTabSz="457200">
              <a:lnSpc>
                <a:spcPct val="120000"/>
              </a:lnSpc>
              <a:defRPr b="0" i="1" sz="4000">
                <a:solidFill>
                  <a:srgbClr val="000000"/>
                </a:solidFill>
              </a:defRPr>
            </a:pPr>
            <a:r>
              <a:t>So when I saw Kabbage’s value prop and what Kabbage was doing, it was a straightforward decision for us. </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5"/>
                                        </p:tgtEl>
                                        <p:attrNameLst>
                                          <p:attrName>style.visibility</p:attrName>
                                        </p:attrNameLst>
                                      </p:cBhvr>
                                      <p:to>
                                        <p:strVal val="visible"/>
                                      </p:to>
                                    </p:set>
                                    <p:animEffect filter="dissolve" transition="in">
                                      <p:cBhvr>
                                        <p:cTn id="7"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5"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80" name="Image" descr="Image"/>
          <p:cNvPicPr>
            <a:picLocks noChangeAspect="1"/>
          </p:cNvPicPr>
          <p:nvPr/>
        </p:nvPicPr>
        <p:blipFill>
          <a:blip r:embed="rId2">
            <a:extLst/>
          </a:blip>
          <a:stretch>
            <a:fillRect/>
          </a:stretch>
        </p:blipFill>
        <p:spPr>
          <a:xfrm>
            <a:off x="-31902" y="-683777"/>
            <a:ext cx="24447804" cy="15083554"/>
          </a:xfrm>
          <a:prstGeom prst="rect">
            <a:avLst/>
          </a:prstGeom>
          <a:ln w="12700">
            <a:miter lim="400000"/>
          </a:ln>
        </p:spPr>
      </p:pic>
      <p:pic>
        <p:nvPicPr>
          <p:cNvPr id="281"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83" name="HOW?"/>
          <p:cNvSpPr txBox="1"/>
          <p:nvPr/>
        </p:nvSpPr>
        <p:spPr>
          <a:xfrm>
            <a:off x="1303706" y="781184"/>
            <a:ext cx="21776589" cy="121536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lnSpc>
                <a:spcPct val="80000"/>
              </a:lnSpc>
              <a:defRPr sz="30000"/>
            </a:pPr>
          </a:p>
          <a:p>
            <a:pPr algn="l" defTabSz="457200">
              <a:lnSpc>
                <a:spcPct val="80000"/>
              </a:lnSpc>
              <a:defRPr sz="30000"/>
            </a:pPr>
            <a:r>
              <a:t>HOW?</a:t>
            </a:r>
          </a:p>
        </p:txBody>
      </p:sp>
      <p:pic>
        <p:nvPicPr>
          <p:cNvPr id="284" name="logo-white.png" descr="logo-white.png"/>
          <p:cNvPicPr>
            <a:picLocks noChangeAspect="1"/>
          </p:cNvPicPr>
          <p:nvPr/>
        </p:nvPicPr>
        <p:blipFill>
          <a:blip r:embed="rId2">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83">
                                            <p:bg/>
                                          </p:spTgt>
                                        </p:tgtEl>
                                        <p:attrNameLst>
                                          <p:attrName>style.visibility</p:attrName>
                                        </p:attrNameLst>
                                      </p:cBhvr>
                                      <p:to>
                                        <p:strVal val="visible"/>
                                      </p:to>
                                    </p:set>
                                    <p:animEffect filter="dissolve" transition="in">
                                      <p:cBhvr>
                                        <p:cTn id="7" dur="500"/>
                                        <p:tgtEl>
                                          <p:spTgt spid="283">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83">
                                            <p:txEl>
                                              <p:pRg st="0" end="0"/>
                                            </p:txEl>
                                          </p:spTgt>
                                        </p:tgtEl>
                                        <p:attrNameLst>
                                          <p:attrName>style.visibility</p:attrName>
                                        </p:attrNameLst>
                                      </p:cBhvr>
                                      <p:to>
                                        <p:strVal val="visible"/>
                                      </p:to>
                                    </p:set>
                                    <p:animEffect filter="dissolve" transition="in">
                                      <p:cBhvr>
                                        <p:cTn id="10" dur="500"/>
                                        <p:tgtEl>
                                          <p:spTgt spid="283">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283">
                                            <p:txEl>
                                              <p:pRg st="1" end="1"/>
                                            </p:txEl>
                                          </p:spTgt>
                                        </p:tgtEl>
                                        <p:attrNameLst>
                                          <p:attrName>style.visibility</p:attrName>
                                        </p:attrNameLst>
                                      </p:cBhvr>
                                      <p:to>
                                        <p:strVal val="visible"/>
                                      </p:to>
                                    </p:set>
                                    <p:animEffect filter="dissolve" transition="in">
                                      <p:cBhvr>
                                        <p:cTn id="14" dur="500"/>
                                        <p:tgtEl>
                                          <p:spTgt spid="283">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283">
                                            <p:txEl>
                                              <p:pRg st="2" end="2"/>
                                            </p:txEl>
                                          </p:spTgt>
                                        </p:tgtEl>
                                        <p:attrNameLst>
                                          <p:attrName>style.visibility</p:attrName>
                                        </p:attrNameLst>
                                      </p:cBhvr>
                                      <p:to>
                                        <p:strVal val="visible"/>
                                      </p:to>
                                    </p:set>
                                    <p:animEffect filter="dissolve" transition="in">
                                      <p:cBhvr>
                                        <p:cTn id="18" dur="500"/>
                                        <p:tgtEl>
                                          <p:spTgt spid="283">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3"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86" name="LEAN"/>
          <p:cNvSpPr txBox="1"/>
          <p:nvPr/>
        </p:nvSpPr>
        <p:spPr>
          <a:xfrm>
            <a:off x="1303706" y="781184"/>
            <a:ext cx="21776589" cy="121536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lnSpc>
                <a:spcPct val="80000"/>
              </a:lnSpc>
              <a:defRPr sz="30000"/>
            </a:pPr>
          </a:p>
          <a:p>
            <a:pPr algn="l" defTabSz="457200">
              <a:lnSpc>
                <a:spcPct val="80000"/>
              </a:lnSpc>
              <a:defRPr sz="30000"/>
            </a:pPr>
            <a:r>
              <a:t>LEAN</a:t>
            </a:r>
          </a:p>
        </p:txBody>
      </p:sp>
      <p:pic>
        <p:nvPicPr>
          <p:cNvPr id="287"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86">
                                            <p:bg/>
                                          </p:spTgt>
                                        </p:tgtEl>
                                        <p:attrNameLst>
                                          <p:attrName>style.visibility</p:attrName>
                                        </p:attrNameLst>
                                      </p:cBhvr>
                                      <p:to>
                                        <p:strVal val="visible"/>
                                      </p:to>
                                    </p:set>
                                    <p:animEffect filter="dissolve" transition="in">
                                      <p:cBhvr>
                                        <p:cTn id="7" dur="500"/>
                                        <p:tgtEl>
                                          <p:spTgt spid="286">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86">
                                            <p:txEl>
                                              <p:pRg st="0" end="0"/>
                                            </p:txEl>
                                          </p:spTgt>
                                        </p:tgtEl>
                                        <p:attrNameLst>
                                          <p:attrName>style.visibility</p:attrName>
                                        </p:attrNameLst>
                                      </p:cBhvr>
                                      <p:to>
                                        <p:strVal val="visible"/>
                                      </p:to>
                                    </p:set>
                                    <p:animEffect filter="dissolve" transition="in">
                                      <p:cBhvr>
                                        <p:cTn id="10" dur="500"/>
                                        <p:tgtEl>
                                          <p:spTgt spid="286">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286">
                                            <p:txEl>
                                              <p:pRg st="1" end="1"/>
                                            </p:txEl>
                                          </p:spTgt>
                                        </p:tgtEl>
                                        <p:attrNameLst>
                                          <p:attrName>style.visibility</p:attrName>
                                        </p:attrNameLst>
                                      </p:cBhvr>
                                      <p:to>
                                        <p:strVal val="visible"/>
                                      </p:to>
                                    </p:set>
                                    <p:animEffect filter="dissolve" transition="in">
                                      <p:cBhvr>
                                        <p:cTn id="14" dur="500"/>
                                        <p:tgtEl>
                                          <p:spTgt spid="286">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286">
                                            <p:txEl>
                                              <p:pRg st="2" end="2"/>
                                            </p:txEl>
                                          </p:spTgt>
                                        </p:tgtEl>
                                        <p:attrNameLst>
                                          <p:attrName>style.visibility</p:attrName>
                                        </p:attrNameLst>
                                      </p:cBhvr>
                                      <p:to>
                                        <p:strVal val="visible"/>
                                      </p:to>
                                    </p:set>
                                    <p:animEffect filter="dissolve" transition="in">
                                      <p:cBhvr>
                                        <p:cTn id="18" dur="500"/>
                                        <p:tgtEl>
                                          <p:spTgt spid="286">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6"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000000"/>
        </a:solidFill>
      </p:bgPr>
    </p:bg>
    <p:spTree>
      <p:nvGrpSpPr>
        <p:cNvPr id="1" name=""/>
        <p:cNvGrpSpPr/>
        <p:nvPr/>
      </p:nvGrpSpPr>
      <p:grpSpPr>
        <a:xfrm>
          <a:off x="0" y="0"/>
          <a:ext cx="0" cy="0"/>
          <a:chOff x="0" y="0"/>
          <a:chExt cx="0" cy="0"/>
        </a:xfrm>
      </p:grpSpPr>
      <p:grpSp>
        <p:nvGrpSpPr>
          <p:cNvPr id="293" name="Group"/>
          <p:cNvGrpSpPr/>
          <p:nvPr/>
        </p:nvGrpSpPr>
        <p:grpSpPr>
          <a:xfrm>
            <a:off x="11488309" y="4007812"/>
            <a:ext cx="10940153" cy="7316660"/>
            <a:chOff x="0" y="0"/>
            <a:chExt cx="10940151" cy="7316658"/>
          </a:xfrm>
        </p:grpSpPr>
        <p:sp>
          <p:nvSpPr>
            <p:cNvPr id="291" name="Shape"/>
            <p:cNvSpPr/>
            <p:nvPr/>
          </p:nvSpPr>
          <p:spPr>
            <a:xfrm>
              <a:off x="0" y="0"/>
              <a:ext cx="10706187" cy="7316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281" y="20548"/>
                    <a:pt x="4520" y="19185"/>
                    <a:pt x="6710" y="17530"/>
                  </a:cubicBezTo>
                  <a:cubicBezTo>
                    <a:pt x="12310" y="13301"/>
                    <a:pt x="17376" y="7367"/>
                    <a:pt x="21600" y="0"/>
                  </a:cubicBezTo>
                  <a:lnTo>
                    <a:pt x="21595" y="14318"/>
                  </a:lnTo>
                  <a:lnTo>
                    <a:pt x="0" y="21600"/>
                  </a:lnTo>
                  <a:close/>
                </a:path>
              </a:pathLst>
            </a:custGeom>
            <a:solidFill>
              <a:srgbClr val="56C1FF">
                <a:alpha val="80000"/>
              </a:srgbClr>
            </a:solidFill>
            <a:ln w="12700" cap="flat">
              <a:noFill/>
              <a:miter lim="400000"/>
            </a:ln>
            <a:effectLst/>
          </p:spPr>
          <p:txBody>
            <a:bodyPr wrap="square" lIns="53578" tIns="53578" rIns="53578" bIns="53578" numCol="1" anchor="ctr">
              <a:noAutofit/>
            </a:bodyPr>
            <a:lstStyle/>
            <a:p>
              <a:pPr defTabSz="821531">
                <a:defRPr b="0" sz="3200">
                  <a:latin typeface="Helvetica Light"/>
                  <a:ea typeface="Helvetica Light"/>
                  <a:cs typeface="Helvetica Light"/>
                  <a:sym typeface="Helvetica Light"/>
                </a:defRPr>
              </a:pPr>
            </a:p>
          </p:txBody>
        </p:sp>
        <p:sp>
          <p:nvSpPr>
            <p:cNvPr id="292" name="The market"/>
            <p:cNvSpPr txBox="1"/>
            <p:nvPr/>
          </p:nvSpPr>
          <p:spPr>
            <a:xfrm rot="20760000">
              <a:off x="7199310" y="3948737"/>
              <a:ext cx="3616960" cy="1468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t">
              <a:normAutofit fontScale="100000" lnSpcReduction="0"/>
            </a:bodyPr>
            <a:lstStyle>
              <a:lvl1pPr algn="l" defTabSz="821531">
                <a:lnSpc>
                  <a:spcPct val="120000"/>
                </a:lnSpc>
                <a:defRPr sz="3600">
                  <a:latin typeface="Helvetica"/>
                  <a:ea typeface="Helvetica"/>
                  <a:cs typeface="Helvetica"/>
                  <a:sym typeface="Helvetica"/>
                </a:defRPr>
              </a:lvl1pPr>
            </a:lstStyle>
            <a:p>
              <a:pPr/>
              <a:r>
                <a:t>The market</a:t>
              </a:r>
            </a:p>
          </p:txBody>
        </p:sp>
      </p:grpSp>
      <p:grpSp>
        <p:nvGrpSpPr>
          <p:cNvPr id="296" name="Group"/>
          <p:cNvGrpSpPr/>
          <p:nvPr/>
        </p:nvGrpSpPr>
        <p:grpSpPr>
          <a:xfrm>
            <a:off x="11490014" y="10075281"/>
            <a:ext cx="10705819" cy="1221843"/>
            <a:chOff x="0" y="0"/>
            <a:chExt cx="10705817" cy="1221841"/>
          </a:xfrm>
        </p:grpSpPr>
        <p:sp>
          <p:nvSpPr>
            <p:cNvPr id="294" name="Shape"/>
            <p:cNvSpPr/>
            <p:nvPr/>
          </p:nvSpPr>
          <p:spPr>
            <a:xfrm>
              <a:off x="0" y="0"/>
              <a:ext cx="10705818" cy="1221842"/>
            </a:xfrm>
            <a:custGeom>
              <a:avLst/>
              <a:gdLst/>
              <a:ahLst/>
              <a:cxnLst>
                <a:cxn ang="0">
                  <a:pos x="wd2" y="hd2"/>
                </a:cxn>
                <a:cxn ang="5400000">
                  <a:pos x="wd2" y="hd2"/>
                </a:cxn>
                <a:cxn ang="10800000">
                  <a:pos x="wd2" y="hd2"/>
                </a:cxn>
                <a:cxn ang="16200000">
                  <a:pos x="wd2" y="hd2"/>
                </a:cxn>
              </a:cxnLst>
              <a:rect l="0" t="0" r="r" b="b"/>
              <a:pathLst>
                <a:path w="21600" h="21595" fill="norm" stroke="1" extrusionOk="0">
                  <a:moveTo>
                    <a:pt x="0" y="21531"/>
                  </a:moveTo>
                  <a:lnTo>
                    <a:pt x="21592" y="0"/>
                  </a:lnTo>
                  <a:lnTo>
                    <a:pt x="21600" y="21465"/>
                  </a:lnTo>
                  <a:cubicBezTo>
                    <a:pt x="17729" y="21544"/>
                    <a:pt x="13857" y="21588"/>
                    <a:pt x="9986" y="21594"/>
                  </a:cubicBezTo>
                  <a:cubicBezTo>
                    <a:pt x="6657" y="21600"/>
                    <a:pt x="3329" y="21579"/>
                    <a:pt x="0" y="21531"/>
                  </a:cubicBezTo>
                  <a:close/>
                </a:path>
              </a:pathLst>
            </a:custGeom>
            <a:solidFill>
              <a:schemeClr val="accent1">
                <a:hueOff val="118245"/>
                <a:lumOff val="-11372"/>
                <a:alpha val="80000"/>
              </a:schemeClr>
            </a:solidFill>
            <a:ln w="12700" cap="flat">
              <a:noFill/>
              <a:miter lim="400000"/>
            </a:ln>
            <a:effectLst/>
          </p:spPr>
          <p:txBody>
            <a:bodyPr wrap="square" lIns="53578" tIns="53578" rIns="53578" bIns="53578" numCol="1" anchor="ctr">
              <a:noAutofit/>
            </a:bodyPr>
            <a:lstStyle/>
            <a:p>
              <a:pPr defTabSz="821531">
                <a:defRPr b="0" sz="3200">
                  <a:latin typeface="Helvetica Light"/>
                  <a:ea typeface="Helvetica Light"/>
                  <a:cs typeface="Helvetica Light"/>
                  <a:sym typeface="Helvetica Light"/>
                </a:defRPr>
              </a:pPr>
            </a:p>
          </p:txBody>
        </p:sp>
        <p:sp>
          <p:nvSpPr>
            <p:cNvPr id="295" name="Driving forces"/>
            <p:cNvSpPr txBox="1"/>
            <p:nvPr/>
          </p:nvSpPr>
          <p:spPr>
            <a:xfrm rot="21420000">
              <a:off x="7682312" y="506440"/>
              <a:ext cx="2073464" cy="642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t">
              <a:normAutofit fontScale="100000" lnSpcReduction="0"/>
            </a:bodyPr>
            <a:lstStyle>
              <a:lvl1pPr algn="l" defTabSz="780454">
                <a:lnSpc>
                  <a:spcPct val="120000"/>
                </a:lnSpc>
                <a:defRPr sz="2280">
                  <a:latin typeface="Helvetica"/>
                  <a:ea typeface="Helvetica"/>
                  <a:cs typeface="Helvetica"/>
                  <a:sym typeface="Helvetica"/>
                </a:defRPr>
              </a:lvl1pPr>
            </a:lstStyle>
            <a:p>
              <a:pPr/>
              <a:r>
                <a:t>Driving forces</a:t>
              </a:r>
            </a:p>
          </p:txBody>
        </p:sp>
      </p:grpSp>
      <p:grpSp>
        <p:nvGrpSpPr>
          <p:cNvPr id="299" name="Group"/>
          <p:cNvGrpSpPr/>
          <p:nvPr/>
        </p:nvGrpSpPr>
        <p:grpSpPr>
          <a:xfrm>
            <a:off x="11487386" y="8854742"/>
            <a:ext cx="10703825" cy="2450806"/>
            <a:chOff x="0" y="0"/>
            <a:chExt cx="10703824" cy="2450805"/>
          </a:xfrm>
        </p:grpSpPr>
        <p:sp>
          <p:nvSpPr>
            <p:cNvPr id="297" name="Triangle"/>
            <p:cNvSpPr/>
            <p:nvPr/>
          </p:nvSpPr>
          <p:spPr>
            <a:xfrm>
              <a:off x="0" y="0"/>
              <a:ext cx="10703825" cy="2450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94" y="0"/>
                  </a:lnTo>
                  <a:lnTo>
                    <a:pt x="21600" y="10808"/>
                  </a:lnTo>
                  <a:lnTo>
                    <a:pt x="0" y="21600"/>
                  </a:lnTo>
                  <a:close/>
                </a:path>
              </a:pathLst>
            </a:custGeom>
            <a:solidFill>
              <a:schemeClr val="accent1">
                <a:lumOff val="13529"/>
                <a:alpha val="80000"/>
              </a:schemeClr>
            </a:solidFill>
            <a:ln w="12700" cap="flat">
              <a:noFill/>
              <a:miter lim="400000"/>
            </a:ln>
            <a:effectLst/>
          </p:spPr>
          <p:txBody>
            <a:bodyPr wrap="square" lIns="53578" tIns="53578" rIns="53578" bIns="53578" numCol="1" anchor="ctr">
              <a:noAutofit/>
            </a:bodyPr>
            <a:lstStyle/>
            <a:p>
              <a:pPr defTabSz="821531">
                <a:defRPr b="0" sz="3200">
                  <a:latin typeface="Helvetica Light"/>
                  <a:ea typeface="Helvetica Light"/>
                  <a:cs typeface="Helvetica Light"/>
                  <a:sym typeface="Helvetica Light"/>
                </a:defRPr>
              </a:pPr>
            </a:p>
          </p:txBody>
        </p:sp>
        <p:sp>
          <p:nvSpPr>
            <p:cNvPr id="298" name="Initiatives"/>
            <p:cNvSpPr txBox="1"/>
            <p:nvPr/>
          </p:nvSpPr>
          <p:spPr>
            <a:xfrm rot="21180000">
              <a:off x="7584313" y="698925"/>
              <a:ext cx="2669951" cy="642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t">
              <a:normAutofit fontScale="100000" lnSpcReduction="0"/>
            </a:bodyPr>
            <a:lstStyle>
              <a:lvl1pPr defTabSz="821531">
                <a:lnSpc>
                  <a:spcPct val="120000"/>
                </a:lnSpc>
                <a:defRPr sz="2400">
                  <a:latin typeface="Helvetica"/>
                  <a:ea typeface="Helvetica"/>
                  <a:cs typeface="Helvetica"/>
                  <a:sym typeface="Helvetica"/>
                </a:defRPr>
              </a:lvl1pPr>
            </a:lstStyle>
            <a:p>
              <a:pPr/>
              <a:r>
                <a:t>Initiatives</a:t>
              </a:r>
            </a:p>
          </p:txBody>
        </p:sp>
      </p:grpSp>
      <p:grpSp>
        <p:nvGrpSpPr>
          <p:cNvPr id="302" name="Group"/>
          <p:cNvGrpSpPr/>
          <p:nvPr/>
        </p:nvGrpSpPr>
        <p:grpSpPr>
          <a:xfrm>
            <a:off x="22186305" y="3405486"/>
            <a:ext cx="749619" cy="7942438"/>
            <a:chOff x="0" y="0"/>
            <a:chExt cx="749617" cy="7942436"/>
          </a:xfrm>
        </p:grpSpPr>
        <p:sp>
          <p:nvSpPr>
            <p:cNvPr id="300" name="IMPACT"/>
            <p:cNvSpPr txBox="1"/>
            <p:nvPr/>
          </p:nvSpPr>
          <p:spPr>
            <a:xfrm rot="16200000">
              <a:off x="-305453" y="3649748"/>
              <a:ext cx="1467204" cy="642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t">
              <a:normAutofit fontScale="100000" lnSpcReduction="0"/>
            </a:bodyPr>
            <a:lstStyle>
              <a:lvl1pPr algn="l" defTabSz="821531">
                <a:lnSpc>
                  <a:spcPct val="120000"/>
                </a:lnSpc>
                <a:defRPr b="0" sz="2600">
                  <a:latin typeface="Helvetica"/>
                  <a:ea typeface="Helvetica"/>
                  <a:cs typeface="Helvetica"/>
                  <a:sym typeface="Helvetica"/>
                </a:defRPr>
              </a:lvl1pPr>
            </a:lstStyle>
            <a:p>
              <a:pPr/>
              <a:r>
                <a:t>IMPACT</a:t>
              </a:r>
            </a:p>
          </p:txBody>
        </p:sp>
        <p:sp>
          <p:nvSpPr>
            <p:cNvPr id="301" name="Line"/>
            <p:cNvSpPr/>
            <p:nvPr/>
          </p:nvSpPr>
          <p:spPr>
            <a:xfrm flipV="1">
              <a:off x="-1" y="-1"/>
              <a:ext cx="2" cy="7942438"/>
            </a:xfrm>
            <a:prstGeom prst="line">
              <a:avLst/>
            </a:prstGeom>
            <a:noFill/>
            <a:ln w="50800" cap="flat">
              <a:solidFill>
                <a:srgbClr val="FFFFFF"/>
              </a:solidFill>
              <a:prstDash val="solid"/>
              <a:miter lim="400000"/>
            </a:ln>
            <a:effectLst/>
          </p:spPr>
          <p:txBody>
            <a:bodyPr wrap="square" lIns="53578" tIns="53578" rIns="53578" bIns="53578" numCol="1" anchor="ctr">
              <a:noAutofit/>
            </a:bodyPr>
            <a:lstStyle/>
            <a:p>
              <a:pPr defTabSz="821531">
                <a:defRPr b="0" sz="3200">
                  <a:latin typeface="Helvetica Light"/>
                  <a:ea typeface="Helvetica Light"/>
                  <a:cs typeface="Helvetica Light"/>
                  <a:sym typeface="Helvetica Light"/>
                </a:defRPr>
              </a:pPr>
            </a:p>
          </p:txBody>
        </p:sp>
      </p:grpSp>
      <p:grpSp>
        <p:nvGrpSpPr>
          <p:cNvPr id="305" name="Group"/>
          <p:cNvGrpSpPr/>
          <p:nvPr/>
        </p:nvGrpSpPr>
        <p:grpSpPr>
          <a:xfrm>
            <a:off x="11180860" y="11325933"/>
            <a:ext cx="11014973" cy="801054"/>
            <a:chOff x="0" y="0"/>
            <a:chExt cx="11014972" cy="801053"/>
          </a:xfrm>
        </p:grpSpPr>
        <p:sp>
          <p:nvSpPr>
            <p:cNvPr id="303" name="Line"/>
            <p:cNvSpPr/>
            <p:nvPr/>
          </p:nvSpPr>
          <p:spPr>
            <a:xfrm>
              <a:off x="0" y="0"/>
              <a:ext cx="11014974" cy="0"/>
            </a:xfrm>
            <a:prstGeom prst="line">
              <a:avLst/>
            </a:prstGeom>
            <a:noFill/>
            <a:ln w="50800" cap="flat">
              <a:solidFill>
                <a:srgbClr val="FFFFFF"/>
              </a:solidFill>
              <a:prstDash val="solid"/>
              <a:miter lim="400000"/>
            </a:ln>
            <a:effectLst/>
          </p:spPr>
          <p:txBody>
            <a:bodyPr wrap="square" lIns="53578" tIns="53578" rIns="53578" bIns="53578" numCol="1" anchor="ctr">
              <a:noAutofit/>
            </a:bodyPr>
            <a:lstStyle/>
            <a:p>
              <a:pPr defTabSz="821531">
                <a:defRPr b="0" sz="3200">
                  <a:latin typeface="Helvetica Light"/>
                  <a:ea typeface="Helvetica Light"/>
                  <a:cs typeface="Helvetica Light"/>
                  <a:sym typeface="Helvetica Light"/>
                </a:defRPr>
              </a:pPr>
            </a:p>
          </p:txBody>
        </p:sp>
        <p:sp>
          <p:nvSpPr>
            <p:cNvPr id="304" name="TIME"/>
            <p:cNvSpPr txBox="1"/>
            <p:nvPr/>
          </p:nvSpPr>
          <p:spPr>
            <a:xfrm>
              <a:off x="4873611" y="171413"/>
              <a:ext cx="1436858" cy="6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t">
              <a:normAutofit fontScale="100000" lnSpcReduction="0"/>
            </a:bodyPr>
            <a:lstStyle>
              <a:lvl1pPr algn="l" defTabSz="821531">
                <a:lnSpc>
                  <a:spcPct val="120000"/>
                </a:lnSpc>
                <a:defRPr sz="2600">
                  <a:latin typeface="Helvetica"/>
                  <a:ea typeface="Helvetica"/>
                  <a:cs typeface="Helvetica"/>
                  <a:sym typeface="Helvetica"/>
                </a:defRPr>
              </a:lvl1pPr>
            </a:lstStyle>
            <a:p>
              <a:pPr/>
              <a:r>
                <a:t>TIME</a:t>
              </a:r>
            </a:p>
          </p:txBody>
        </p:sp>
      </p:grpSp>
      <p:pic>
        <p:nvPicPr>
          <p:cNvPr id="306"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
        <p:nvSpPr>
          <p:cNvPr id="307" name="Open Banking is de-facto Digital Transformation executed.…"/>
          <p:cNvSpPr txBox="1"/>
          <p:nvPr/>
        </p:nvSpPr>
        <p:spPr>
          <a:xfrm>
            <a:off x="1303705" y="1501459"/>
            <a:ext cx="12591253" cy="99383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pPr>
            <a:r>
              <a:t>Open Banking is de-facto Digital Transformation executed.</a:t>
            </a:r>
          </a:p>
          <a:p>
            <a:pPr algn="l" defTabSz="457200">
              <a:defRPr sz="5000"/>
            </a:pPr>
          </a:p>
          <a:p>
            <a:pPr algn="l" defTabSz="457200">
              <a:defRPr b="0" sz="5000">
                <a:latin typeface="Helvetica Neue Light"/>
                <a:ea typeface="Helvetica Neue Light"/>
                <a:cs typeface="Helvetica Neue Light"/>
                <a:sym typeface="Helvetica Neue Light"/>
              </a:defRPr>
            </a:pPr>
            <a:r>
              <a:t>Revamp the business strategy/models/operations/products/marketing/objectives… </a:t>
            </a:r>
          </a:p>
          <a:p>
            <a:pPr algn="l" defTabSz="457200">
              <a:defRPr b="0" sz="5000">
                <a:latin typeface="Helvetica Neue Light"/>
                <a:ea typeface="Helvetica Neue Light"/>
                <a:cs typeface="Helvetica Neue Light"/>
                <a:sym typeface="Helvetica Neue Light"/>
              </a:defRPr>
            </a:pPr>
          </a:p>
          <a:p>
            <a:pPr algn="l" defTabSz="457200">
              <a:defRPr b="0" sz="5000">
                <a:latin typeface="+mn-lt"/>
                <a:ea typeface="+mn-ea"/>
                <a:cs typeface="+mn-cs"/>
                <a:sym typeface="Helvetica Neue Medium"/>
              </a:defRPr>
            </a:pPr>
            <a:r>
              <a:t>Adopt new method- and technologies.</a:t>
            </a:r>
          </a:p>
          <a:p>
            <a:pPr algn="l" defTabSz="457200">
              <a:defRPr b="0" sz="5000">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Accelerate growth and sales </a:t>
            </a:r>
            <a:endParaRPr b="1">
              <a:latin typeface="Helvetica Neue"/>
              <a:ea typeface="Helvetica Neue"/>
              <a:cs typeface="Helvetica Neue"/>
              <a:sym typeface="Helvetica Neue"/>
            </a:endParaRPr>
          </a:p>
          <a:p>
            <a:pPr algn="l" defTabSz="457200">
              <a:defRPr b="0" sz="50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of the business overall.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07">
                                            <p:bg/>
                                          </p:spTgt>
                                        </p:tgtEl>
                                        <p:attrNameLst>
                                          <p:attrName>style.visibility</p:attrName>
                                        </p:attrNameLst>
                                      </p:cBhvr>
                                      <p:to>
                                        <p:strVal val="visible"/>
                                      </p:to>
                                    </p:set>
                                    <p:animEffect filter="dissolve" transition="in">
                                      <p:cBhvr>
                                        <p:cTn id="7" dur="500"/>
                                        <p:tgtEl>
                                          <p:spTgt spid="307">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307">
                                            <p:txEl>
                                              <p:pRg st="0" end="0"/>
                                            </p:txEl>
                                          </p:spTgt>
                                        </p:tgtEl>
                                        <p:attrNameLst>
                                          <p:attrName>style.visibility</p:attrName>
                                        </p:attrNameLst>
                                      </p:cBhvr>
                                      <p:to>
                                        <p:strVal val="visible"/>
                                      </p:to>
                                    </p:set>
                                    <p:animEffect filter="dissolve" transition="in">
                                      <p:cBhvr>
                                        <p:cTn id="10" dur="500"/>
                                        <p:tgtEl>
                                          <p:spTgt spid="307">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307">
                                            <p:txEl>
                                              <p:pRg st="1" end="1"/>
                                            </p:txEl>
                                          </p:spTgt>
                                        </p:tgtEl>
                                        <p:attrNameLst>
                                          <p:attrName>style.visibility</p:attrName>
                                        </p:attrNameLst>
                                      </p:cBhvr>
                                      <p:to>
                                        <p:strVal val="visible"/>
                                      </p:to>
                                    </p:set>
                                    <p:animEffect filter="dissolve" transition="in">
                                      <p:cBhvr>
                                        <p:cTn id="14" dur="500"/>
                                        <p:tgtEl>
                                          <p:spTgt spid="30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4" presetID="22" grpId="2" fill="hold">
                                  <p:stCondLst>
                                    <p:cond delay="0"/>
                                  </p:stCondLst>
                                  <p:iterate type="el" backwards="0">
                                    <p:tmAbs val="0"/>
                                  </p:iterate>
                                  <p:childTnLst>
                                    <p:set>
                                      <p:cBhvr>
                                        <p:cTn id="18" fill="hold"/>
                                        <p:tgtEl>
                                          <p:spTgt spid="302"/>
                                        </p:tgtEl>
                                        <p:attrNameLst>
                                          <p:attrName>style.visibility</p:attrName>
                                        </p:attrNameLst>
                                      </p:cBhvr>
                                      <p:to>
                                        <p:strVal val="visible"/>
                                      </p:to>
                                    </p:set>
                                    <p:animEffect filter="wipe(down)" transition="in">
                                      <p:cBhvr>
                                        <p:cTn id="19" dur="500"/>
                                        <p:tgtEl>
                                          <p:spTgt spid="302"/>
                                        </p:tgtEl>
                                      </p:cBhvr>
                                    </p:animEffect>
                                  </p:childTnLst>
                                </p:cTn>
                              </p:par>
                            </p:childTnLst>
                          </p:cTn>
                        </p:par>
                        <p:par>
                          <p:cTn id="20" fill="hold">
                            <p:stCondLst>
                              <p:cond delay="500"/>
                            </p:stCondLst>
                            <p:childTnLst>
                              <p:par>
                                <p:cTn id="21" presetClass="entr" nodeType="afterEffect" presetSubtype="2" presetID="22" grpId="3" fill="hold">
                                  <p:stCondLst>
                                    <p:cond delay="0"/>
                                  </p:stCondLst>
                                  <p:iterate type="el" backwards="0">
                                    <p:tmAbs val="0"/>
                                  </p:iterate>
                                  <p:childTnLst>
                                    <p:set>
                                      <p:cBhvr>
                                        <p:cTn id="22" fill="hold"/>
                                        <p:tgtEl>
                                          <p:spTgt spid="305"/>
                                        </p:tgtEl>
                                        <p:attrNameLst>
                                          <p:attrName>style.visibility</p:attrName>
                                        </p:attrNameLst>
                                      </p:cBhvr>
                                      <p:to>
                                        <p:strVal val="visible"/>
                                      </p:to>
                                    </p:set>
                                    <p:animEffect filter="wipe(right)" transition="in">
                                      <p:cBhvr>
                                        <p:cTn id="23" dur="500"/>
                                        <p:tgtEl>
                                          <p:spTgt spid="305"/>
                                        </p:tgtEl>
                                      </p:cBhvr>
                                    </p:animEffect>
                                  </p:childTnLst>
                                </p:cTn>
                              </p:par>
                            </p:childTnLst>
                          </p:cTn>
                        </p:par>
                        <p:par>
                          <p:cTn id="24" fill="hold">
                            <p:stCondLst>
                              <p:cond delay="1000"/>
                            </p:stCondLst>
                            <p:childTnLst>
                              <p:par>
                                <p:cTn id="25" presetClass="entr" nodeType="afterEffect" presetSubtype="8" presetID="22" grpId="4" fill="hold">
                                  <p:stCondLst>
                                    <p:cond delay="0"/>
                                  </p:stCondLst>
                                  <p:iterate type="el" backwards="0">
                                    <p:tmAbs val="0"/>
                                  </p:iterate>
                                  <p:childTnLst>
                                    <p:set>
                                      <p:cBhvr>
                                        <p:cTn id="26" fill="hold"/>
                                        <p:tgtEl>
                                          <p:spTgt spid="296"/>
                                        </p:tgtEl>
                                        <p:attrNameLst>
                                          <p:attrName>style.visibility</p:attrName>
                                        </p:attrNameLst>
                                      </p:cBhvr>
                                      <p:to>
                                        <p:strVal val="visible"/>
                                      </p:to>
                                    </p:set>
                                    <p:animEffect filter="wipe(left)" transition="in">
                                      <p:cBhvr>
                                        <p:cTn id="27" dur="1000"/>
                                        <p:tgtEl>
                                          <p:spTgt spid="296"/>
                                        </p:tgtEl>
                                      </p:cBhvr>
                                    </p:animEffect>
                                  </p:childTnLst>
                                </p:cTn>
                              </p:par>
                            </p:childTnLst>
                          </p:cTn>
                        </p:par>
                        <p:par>
                          <p:cTn id="28" fill="hold">
                            <p:stCondLst>
                              <p:cond delay="2000"/>
                            </p:stCondLst>
                            <p:childTnLst>
                              <p:par>
                                <p:cTn id="29" presetClass="entr" nodeType="afterEffect" presetSubtype="8" presetID="22" grpId="5" fill="hold">
                                  <p:stCondLst>
                                    <p:cond delay="0"/>
                                  </p:stCondLst>
                                  <p:iterate type="el" backwards="0">
                                    <p:tmAbs val="0"/>
                                  </p:iterate>
                                  <p:childTnLst>
                                    <p:set>
                                      <p:cBhvr>
                                        <p:cTn id="30" fill="hold"/>
                                        <p:tgtEl>
                                          <p:spTgt spid="299"/>
                                        </p:tgtEl>
                                        <p:attrNameLst>
                                          <p:attrName>style.visibility</p:attrName>
                                        </p:attrNameLst>
                                      </p:cBhvr>
                                      <p:to>
                                        <p:strVal val="visible"/>
                                      </p:to>
                                    </p:set>
                                    <p:animEffect filter="wipe(left)" transition="in">
                                      <p:cBhvr>
                                        <p:cTn id="31" dur="1000"/>
                                        <p:tgtEl>
                                          <p:spTgt spid="299"/>
                                        </p:tgtEl>
                                      </p:cBhvr>
                                    </p:animEffect>
                                  </p:childTnLst>
                                </p:cTn>
                              </p:par>
                            </p:childTnLst>
                          </p:cTn>
                        </p:par>
                        <p:par>
                          <p:cTn id="32" fill="hold">
                            <p:stCondLst>
                              <p:cond delay="3000"/>
                            </p:stCondLst>
                            <p:childTnLst>
                              <p:par>
                                <p:cTn id="33" presetClass="entr" nodeType="afterEffect" presetSubtype="8" presetID="22" grpId="6" fill="hold">
                                  <p:stCondLst>
                                    <p:cond delay="0"/>
                                  </p:stCondLst>
                                  <p:iterate type="el" backwards="0">
                                    <p:tmAbs val="0"/>
                                  </p:iterate>
                                  <p:childTnLst>
                                    <p:set>
                                      <p:cBhvr>
                                        <p:cTn id="34" fill="hold"/>
                                        <p:tgtEl>
                                          <p:spTgt spid="293"/>
                                        </p:tgtEl>
                                        <p:attrNameLst>
                                          <p:attrName>style.visibility</p:attrName>
                                        </p:attrNameLst>
                                      </p:cBhvr>
                                      <p:to>
                                        <p:strVal val="visible"/>
                                      </p:to>
                                    </p:set>
                                    <p:animEffect filter="wipe(left)" transition="in">
                                      <p:cBhvr>
                                        <p:cTn id="35" dur="1000"/>
                                        <p:tgtEl>
                                          <p:spTgt spid="293"/>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9" grpId="1" fill="hold">
                                  <p:stCondLst>
                                    <p:cond delay="0"/>
                                  </p:stCondLst>
                                  <p:iterate type="el" backwards="0">
                                    <p:tmAbs val="0"/>
                                  </p:iterate>
                                  <p:childTnLst>
                                    <p:set>
                                      <p:cBhvr>
                                        <p:cTn id="39" fill="hold"/>
                                        <p:tgtEl>
                                          <p:spTgt spid="307">
                                            <p:txEl>
                                              <p:pRg st="2" end="2"/>
                                            </p:txEl>
                                          </p:spTgt>
                                        </p:tgtEl>
                                        <p:attrNameLst>
                                          <p:attrName>style.visibility</p:attrName>
                                        </p:attrNameLst>
                                      </p:cBhvr>
                                      <p:to>
                                        <p:strVal val="visible"/>
                                      </p:to>
                                    </p:set>
                                    <p:animEffect filter="dissolve" transition="in">
                                      <p:cBhvr>
                                        <p:cTn id="40" dur="500"/>
                                        <p:tgtEl>
                                          <p:spTgt spid="307">
                                            <p:txEl>
                                              <p:pRg st="2" end="2"/>
                                            </p:txEl>
                                          </p:spTgt>
                                        </p:tgtEl>
                                      </p:cBhvr>
                                    </p:animEffect>
                                  </p:childTnLst>
                                </p:cTn>
                              </p:par>
                            </p:childTnLst>
                          </p:cTn>
                        </p:par>
                        <p:par>
                          <p:cTn id="41" fill="hold">
                            <p:stCondLst>
                              <p:cond delay="500"/>
                            </p:stCondLst>
                            <p:childTnLst>
                              <p:par>
                                <p:cTn id="42" presetClass="entr" nodeType="afterEffect" presetID="9" grpId="1" fill="hold">
                                  <p:stCondLst>
                                    <p:cond delay="0"/>
                                  </p:stCondLst>
                                  <p:iterate type="el" backwards="0">
                                    <p:tmAbs val="0"/>
                                  </p:iterate>
                                  <p:childTnLst>
                                    <p:set>
                                      <p:cBhvr>
                                        <p:cTn id="43" fill="hold"/>
                                        <p:tgtEl>
                                          <p:spTgt spid="307">
                                            <p:txEl>
                                              <p:pRg st="3" end="3"/>
                                            </p:txEl>
                                          </p:spTgt>
                                        </p:tgtEl>
                                        <p:attrNameLst>
                                          <p:attrName>style.visibility</p:attrName>
                                        </p:attrNameLst>
                                      </p:cBhvr>
                                      <p:to>
                                        <p:strVal val="visible"/>
                                      </p:to>
                                    </p:set>
                                    <p:animEffect filter="dissolve" transition="in">
                                      <p:cBhvr>
                                        <p:cTn id="44" dur="500"/>
                                        <p:tgtEl>
                                          <p:spTgt spid="307">
                                            <p:txEl>
                                              <p:pRg st="3" end="3"/>
                                            </p:txEl>
                                          </p:spTgt>
                                        </p:tgtEl>
                                      </p:cBhvr>
                                    </p:animEffect>
                                  </p:childTnLst>
                                </p:cTn>
                              </p:par>
                            </p:childTnLst>
                          </p:cTn>
                        </p:par>
                        <p:par>
                          <p:cTn id="45" fill="hold">
                            <p:stCondLst>
                              <p:cond delay="1000"/>
                            </p:stCondLst>
                            <p:childTnLst>
                              <p:par>
                                <p:cTn id="46" presetClass="entr" nodeType="afterEffect" presetID="9" grpId="1" fill="hold">
                                  <p:stCondLst>
                                    <p:cond delay="0"/>
                                  </p:stCondLst>
                                  <p:iterate type="el" backwards="0">
                                    <p:tmAbs val="0"/>
                                  </p:iterate>
                                  <p:childTnLst>
                                    <p:set>
                                      <p:cBhvr>
                                        <p:cTn id="47" fill="hold"/>
                                        <p:tgtEl>
                                          <p:spTgt spid="307">
                                            <p:txEl>
                                              <p:pRg st="4" end="4"/>
                                            </p:txEl>
                                          </p:spTgt>
                                        </p:tgtEl>
                                        <p:attrNameLst>
                                          <p:attrName>style.visibility</p:attrName>
                                        </p:attrNameLst>
                                      </p:cBhvr>
                                      <p:to>
                                        <p:strVal val="visible"/>
                                      </p:to>
                                    </p:set>
                                    <p:animEffect filter="dissolve" transition="in">
                                      <p:cBhvr>
                                        <p:cTn id="48" dur="500"/>
                                        <p:tgtEl>
                                          <p:spTgt spid="307">
                                            <p:txEl>
                                              <p:pRg st="4" end="4"/>
                                            </p:txEl>
                                          </p:spTgt>
                                        </p:tgtEl>
                                      </p:cBhvr>
                                    </p:animEffect>
                                  </p:childTnLst>
                                </p:cTn>
                              </p:par>
                            </p:childTnLst>
                          </p:cTn>
                        </p:par>
                        <p:par>
                          <p:cTn id="49" fill="hold">
                            <p:stCondLst>
                              <p:cond delay="1500"/>
                            </p:stCondLst>
                            <p:childTnLst>
                              <p:par>
                                <p:cTn id="50" presetClass="entr" nodeType="afterEffect" presetID="9" grpId="1" fill="hold">
                                  <p:stCondLst>
                                    <p:cond delay="0"/>
                                  </p:stCondLst>
                                  <p:iterate type="el" backwards="0">
                                    <p:tmAbs val="0"/>
                                  </p:iterate>
                                  <p:childTnLst>
                                    <p:set>
                                      <p:cBhvr>
                                        <p:cTn id="51" fill="hold"/>
                                        <p:tgtEl>
                                          <p:spTgt spid="307">
                                            <p:txEl>
                                              <p:pRg st="5" end="5"/>
                                            </p:txEl>
                                          </p:spTgt>
                                        </p:tgtEl>
                                        <p:attrNameLst>
                                          <p:attrName>style.visibility</p:attrName>
                                        </p:attrNameLst>
                                      </p:cBhvr>
                                      <p:to>
                                        <p:strVal val="visible"/>
                                      </p:to>
                                    </p:set>
                                    <p:animEffect filter="dissolve" transition="in">
                                      <p:cBhvr>
                                        <p:cTn id="52" dur="500"/>
                                        <p:tgtEl>
                                          <p:spTgt spid="307">
                                            <p:txEl>
                                              <p:pRg st="5" end="5"/>
                                            </p:txEl>
                                          </p:spTgt>
                                        </p:tgtEl>
                                      </p:cBhvr>
                                    </p:animEffect>
                                  </p:childTnLst>
                                </p:cTn>
                              </p:par>
                            </p:childTnLst>
                          </p:cTn>
                        </p:par>
                        <p:par>
                          <p:cTn id="53" fill="hold">
                            <p:stCondLst>
                              <p:cond delay="2000"/>
                            </p:stCondLst>
                            <p:childTnLst>
                              <p:par>
                                <p:cTn id="54" presetClass="entr" nodeType="afterEffect" presetID="9" grpId="1" fill="hold">
                                  <p:stCondLst>
                                    <p:cond delay="0"/>
                                  </p:stCondLst>
                                  <p:iterate type="el" backwards="0">
                                    <p:tmAbs val="0"/>
                                  </p:iterate>
                                  <p:childTnLst>
                                    <p:set>
                                      <p:cBhvr>
                                        <p:cTn id="55" fill="hold"/>
                                        <p:tgtEl>
                                          <p:spTgt spid="307">
                                            <p:txEl>
                                              <p:pRg st="6" end="6"/>
                                            </p:txEl>
                                          </p:spTgt>
                                        </p:tgtEl>
                                        <p:attrNameLst>
                                          <p:attrName>style.visibility</p:attrName>
                                        </p:attrNameLst>
                                      </p:cBhvr>
                                      <p:to>
                                        <p:strVal val="visible"/>
                                      </p:to>
                                    </p:set>
                                    <p:animEffect filter="dissolve" transition="in">
                                      <p:cBhvr>
                                        <p:cTn id="56" dur="500"/>
                                        <p:tgtEl>
                                          <p:spTgt spid="307">
                                            <p:txEl>
                                              <p:pRg st="6" end="6"/>
                                            </p:txEl>
                                          </p:spTgt>
                                        </p:tgtEl>
                                      </p:cBhvr>
                                    </p:animEffect>
                                  </p:childTnLst>
                                </p:cTn>
                              </p:par>
                            </p:childTnLst>
                          </p:cTn>
                        </p:par>
                        <p:par>
                          <p:cTn id="57" fill="hold">
                            <p:stCondLst>
                              <p:cond delay="2500"/>
                            </p:stCondLst>
                            <p:childTnLst>
                              <p:par>
                                <p:cTn id="58" presetClass="entr" nodeType="afterEffect" presetID="9" grpId="1" fill="hold">
                                  <p:stCondLst>
                                    <p:cond delay="0"/>
                                  </p:stCondLst>
                                  <p:iterate type="el" backwards="0">
                                    <p:tmAbs val="0"/>
                                  </p:iterate>
                                  <p:childTnLst>
                                    <p:set>
                                      <p:cBhvr>
                                        <p:cTn id="59" fill="hold"/>
                                        <p:tgtEl>
                                          <p:spTgt spid="307">
                                            <p:txEl>
                                              <p:pRg st="7" end="7"/>
                                            </p:txEl>
                                          </p:spTgt>
                                        </p:tgtEl>
                                        <p:attrNameLst>
                                          <p:attrName>style.visibility</p:attrName>
                                        </p:attrNameLst>
                                      </p:cBhvr>
                                      <p:to>
                                        <p:strVal val="visible"/>
                                      </p:to>
                                    </p:set>
                                    <p:animEffect filter="dissolve" transition="in">
                                      <p:cBhvr>
                                        <p:cTn id="60" dur="500"/>
                                        <p:tgtEl>
                                          <p:spTgt spid="307">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9" grpId="5"/>
      <p:bldP build="p" bldLvl="5" animBg="1" rev="0" advAuto="0" spid="307" grpId="1"/>
      <p:bldP build="whole" bldLvl="1" animBg="1" rev="0" advAuto="0" spid="296" grpId="4"/>
      <p:bldP build="whole" bldLvl="1" animBg="1" rev="0" advAuto="0" spid="293" grpId="6"/>
      <p:bldP build="whole" bldLvl="1" animBg="1" rev="0" advAuto="0" spid="302" grpId="2"/>
      <p:bldP build="whole" bldLvl="1" animBg="1" rev="0" advAuto="0" spid="305" grpId="3"/>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8" name="Fiserv survey finds banks struggling with Open Banking…"/>
          <p:cNvSpPr txBox="1"/>
          <p:nvPr/>
        </p:nvSpPr>
        <p:spPr>
          <a:xfrm rot="21320508">
            <a:off x="1453082" y="1777589"/>
            <a:ext cx="10991004" cy="9740901"/>
          </a:xfrm>
          <a:prstGeom prst="rect">
            <a:avLst/>
          </a:prstGeom>
          <a:solidFill>
            <a:srgbClr val="FFFFFF"/>
          </a:solidFill>
          <a:ln w="12700">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8000">
                <a:solidFill>
                  <a:srgbClr val="000000"/>
                </a:solidFill>
              </a:defRPr>
            </a:pPr>
            <a:r>
              <a:t>Fiserv survey finds banks struggling with Open Banking</a:t>
            </a:r>
            <a:endParaRPr sz="1600">
              <a:solidFill>
                <a:srgbClr val="333333"/>
              </a:solidFill>
            </a:endParaRPr>
          </a:p>
          <a:p>
            <a:pPr algn="l" defTabSz="457200">
              <a:defRPr b="0">
                <a:solidFill>
                  <a:srgbClr val="333333"/>
                </a:solidFill>
                <a:latin typeface="Helvetica"/>
                <a:ea typeface="Helvetica"/>
                <a:cs typeface="Helvetica"/>
                <a:sym typeface="Helvetica"/>
              </a:defRPr>
            </a:pPr>
            <a:r>
              <a:t>20 hours ago</a:t>
            </a:r>
          </a:p>
          <a:p>
            <a:pPr algn="l" defTabSz="457200">
              <a:defRPr b="0">
                <a:solidFill>
                  <a:srgbClr val="333333"/>
                </a:solidFill>
                <a:latin typeface="Helvetica"/>
                <a:ea typeface="Helvetica"/>
                <a:cs typeface="Helvetica"/>
                <a:sym typeface="Helvetica"/>
              </a:defRPr>
            </a:pPr>
          </a:p>
          <a:p>
            <a:pPr algn="l" defTabSz="457200">
              <a:defRPr>
                <a:solidFill>
                  <a:srgbClr val="333333"/>
                </a:solidFill>
                <a:latin typeface="Helvetica"/>
                <a:ea typeface="Helvetica"/>
                <a:cs typeface="Helvetica"/>
                <a:sym typeface="Helvetica"/>
              </a:defRPr>
            </a:pPr>
            <a:r>
              <a:t>Source: Fiserv</a:t>
            </a:r>
          </a:p>
          <a:p>
            <a:pPr algn="l" defTabSz="457200">
              <a:defRPr b="0">
                <a:solidFill>
                  <a:srgbClr val="333333"/>
                </a:solidFill>
                <a:latin typeface="Helvetica"/>
                <a:ea typeface="Helvetica"/>
                <a:cs typeface="Helvetica"/>
                <a:sym typeface="Helvetica"/>
              </a:defRPr>
            </a:pPr>
            <a:r>
              <a:t>Fiserv, Inc. (NASDAQ: FISV), a leading global provider of financial services technology solutions, today announced the results of a survey revealing insights into the implementation of open banking initiatives by banks in the U.K., Poland, France and Australia.</a:t>
            </a:r>
          </a:p>
          <a:p>
            <a:pPr algn="l" defTabSz="457200">
              <a:defRPr b="0">
                <a:solidFill>
                  <a:srgbClr val="333333"/>
                </a:solidFill>
                <a:latin typeface="Helvetica"/>
                <a:ea typeface="Helvetica"/>
                <a:cs typeface="Helvetica"/>
                <a:sym typeface="Helvetica"/>
              </a:defRPr>
            </a:pPr>
            <a:r>
              <a:t>To date, banks have primarily focused on compliance, with only 42 percent of respondents (and just 24 percent in Australia) saying their strategy for open banking goes beyond day one. However, some banks are beginning to leverage open banking for strategic initiatives such as improving customer service. </a:t>
            </a:r>
          </a:p>
        </p:txBody>
      </p:sp>
      <p:pic>
        <p:nvPicPr>
          <p:cNvPr id="149" name="74c61ba8616204407e4e43582f6a4cda.png" descr="74c61ba8616204407e4e43582f6a4cda.png"/>
          <p:cNvPicPr>
            <a:picLocks noChangeAspect="1"/>
          </p:cNvPicPr>
          <p:nvPr/>
        </p:nvPicPr>
        <p:blipFill>
          <a:blip r:embed="rId2">
            <a:extLst/>
          </a:blip>
          <a:stretch>
            <a:fillRect/>
          </a:stretch>
        </p:blipFill>
        <p:spPr>
          <a:xfrm>
            <a:off x="10332473" y="2843972"/>
            <a:ext cx="1625601" cy="1625601"/>
          </a:xfrm>
          <a:prstGeom prst="rect">
            <a:avLst/>
          </a:prstGeom>
          <a:ln w="12700">
            <a:miter lim="400000"/>
          </a:ln>
        </p:spPr>
      </p:pic>
      <p:sp>
        <p:nvSpPr>
          <p:cNvPr id="150" name="SME loan made using Open Banking data…"/>
          <p:cNvSpPr txBox="1"/>
          <p:nvPr/>
        </p:nvSpPr>
        <p:spPr>
          <a:xfrm rot="252951">
            <a:off x="14371668" y="2359812"/>
            <a:ext cx="8079109" cy="10172701"/>
          </a:xfrm>
          <a:prstGeom prst="rect">
            <a:avLst/>
          </a:prstGeom>
          <a:solidFill>
            <a:srgbClr val="FFFFFF"/>
          </a:solidFill>
          <a:ln w="12700">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8000">
                <a:solidFill>
                  <a:srgbClr val="000000"/>
                </a:solidFill>
              </a:defRPr>
            </a:pPr>
            <a:r>
              <a:t>SME loan made using Open Banking data</a:t>
            </a:r>
          </a:p>
          <a:p>
            <a:pPr algn="l" defTabSz="457200">
              <a:defRPr b="0" sz="1200">
                <a:solidFill>
                  <a:srgbClr val="555555"/>
                </a:solidFill>
                <a:latin typeface="Helvetica"/>
                <a:ea typeface="Helvetica"/>
                <a:cs typeface="Helvetica"/>
                <a:sym typeface="Helvetica"/>
              </a:defRPr>
            </a:pPr>
          </a:p>
          <a:p>
            <a:pPr algn="l" defTabSz="457200">
              <a:defRPr b="0" sz="1200">
                <a:solidFill>
                  <a:srgbClr val="555555"/>
                </a:solidFill>
                <a:latin typeface="Helvetica"/>
                <a:ea typeface="Helvetica"/>
                <a:cs typeface="Helvetica"/>
                <a:sym typeface="Helvetica"/>
              </a:defRPr>
            </a:pPr>
          </a:p>
          <a:p>
            <a:pPr algn="l" defTabSz="457200">
              <a:defRPr b="0" sz="1200">
                <a:solidFill>
                  <a:srgbClr val="555555"/>
                </a:solidFill>
                <a:latin typeface="Helvetica"/>
                <a:ea typeface="Helvetica"/>
                <a:cs typeface="Helvetica"/>
                <a:sym typeface="Helvetica"/>
              </a:defRPr>
            </a:pPr>
          </a:p>
          <a:p>
            <a:pPr marL="774700" indent="-635000" algn="l" defTabSz="457200">
              <a:buClr>
                <a:srgbClr val="555555"/>
              </a:buClr>
              <a:buSzPct val="125000"/>
              <a:buFont typeface="Helvetica"/>
              <a:buChar char="•"/>
              <a:defRPr b="0">
                <a:solidFill>
                  <a:srgbClr val="333333"/>
                </a:solidFill>
                <a:latin typeface="Helvetica"/>
                <a:ea typeface="Helvetica"/>
                <a:cs typeface="Helvetica"/>
                <a:sym typeface="Helvetica"/>
              </a:defRPr>
            </a:pPr>
            <a:r>
              <a:t>	</a:t>
            </a:r>
            <a:r>
              <a:rPr u="sng">
                <a:hlinkClick r:id="rId3" invalidUrl="" action="" tgtFrame="" tooltip="" history="1" highlightClick="0" endSnd="0"/>
              </a:rPr>
              <a:t>Tim Evershed</a:t>
            </a:r>
          </a:p>
          <a:p>
            <a:pPr marL="774700" indent="-635000" algn="l" defTabSz="457200">
              <a:buClr>
                <a:srgbClr val="555555"/>
              </a:buClr>
              <a:buSzPct val="125000"/>
              <a:buFont typeface="Helvetica"/>
              <a:buChar char="•"/>
              <a:defRPr b="0">
                <a:solidFill>
                  <a:srgbClr val="555555"/>
                </a:solidFill>
                <a:latin typeface="Helvetica"/>
                <a:ea typeface="Helvetica"/>
                <a:cs typeface="Helvetica"/>
                <a:sym typeface="Helvetica"/>
              </a:defRPr>
            </a:pPr>
            <a:r>
              <a:t>	</a:t>
            </a:r>
            <a:r>
              <a:t>On November 12, 2018</a:t>
            </a:r>
          </a:p>
          <a:p>
            <a:pPr marL="393700" indent="-254000" algn="l" defTabSz="457200">
              <a:buClr>
                <a:srgbClr val="555555"/>
              </a:buClr>
              <a:buSzPct val="125000"/>
              <a:buFont typeface="Helvetica"/>
              <a:buChar char="•"/>
              <a:defRPr b="0" sz="1200">
                <a:solidFill>
                  <a:srgbClr val="555555"/>
                </a:solidFill>
                <a:latin typeface="Helvetica"/>
                <a:ea typeface="Helvetica"/>
                <a:cs typeface="Helvetica"/>
                <a:sym typeface="Helvetica"/>
              </a:defRPr>
            </a:pPr>
            <a:r>
              <a:t>	</a:t>
            </a:r>
          </a:p>
          <a:p>
            <a:pPr algn="l" defTabSz="457200">
              <a:defRPr b="0" sz="1200">
                <a:solidFill>
                  <a:srgbClr val="555555"/>
                </a:solidFill>
                <a:latin typeface="Helvetica"/>
                <a:ea typeface="Helvetica"/>
                <a:cs typeface="Helvetica"/>
                <a:sym typeface="Helvetica"/>
              </a:defRPr>
            </a:pPr>
          </a:p>
          <a:p>
            <a:pPr algn="l" defTabSz="457200">
              <a:defRPr b="0">
                <a:solidFill>
                  <a:srgbClr val="555555"/>
                </a:solidFill>
                <a:latin typeface="Helvetica"/>
                <a:ea typeface="Helvetica"/>
                <a:cs typeface="Helvetica"/>
                <a:sym typeface="Helvetica"/>
              </a:defRPr>
            </a:pPr>
            <a:r>
              <a:t>A SMALL business loan has been made using Open Banking data via business finance aggregator Funding Options.</a:t>
            </a:r>
          </a:p>
          <a:p>
            <a:pPr algn="l" defTabSz="457200">
              <a:defRPr b="0">
                <a:solidFill>
                  <a:srgbClr val="555555"/>
                </a:solidFill>
                <a:latin typeface="Helvetica"/>
                <a:ea typeface="Helvetica"/>
                <a:cs typeface="Helvetica"/>
                <a:sym typeface="Helvetica"/>
              </a:defRPr>
            </a:pPr>
            <a:r>
              <a:t>It is the first time Open Banking data has been used by a UK fintech for the comparison of small business financial services, according to Funding Options.</a:t>
            </a:r>
          </a:p>
          <a:p>
            <a:pPr algn="l" defTabSz="457200">
              <a:defRPr b="0">
                <a:solidFill>
                  <a:srgbClr val="555555"/>
                </a:solidFill>
                <a:latin typeface="Helvetica"/>
                <a:ea typeface="Helvetica"/>
                <a:cs typeface="Helvetica"/>
                <a:sym typeface="Helvetica"/>
              </a:defRPr>
            </a:pPr>
            <a:r>
              <a:t>The loan saw a Kent beauty salon borrow £10,000 from alternative lender Iwoca in just one hour and 23 minutes.</a:t>
            </a:r>
          </a:p>
        </p:txBody>
      </p:sp>
      <p:pic>
        <p:nvPicPr>
          <p:cNvPr id="151" name="logo-white.png" descr="logo-white.png"/>
          <p:cNvPicPr>
            <a:picLocks noChangeAspect="1"/>
          </p:cNvPicPr>
          <p:nvPr/>
        </p:nvPicPr>
        <p:blipFill>
          <a:blip r:embed="rId4">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TIME"/>
          <p:cNvSpPr txBox="1"/>
          <p:nvPr/>
        </p:nvSpPr>
        <p:spPr>
          <a:xfrm>
            <a:off x="7446644" y="4532008"/>
            <a:ext cx="9490711" cy="46519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0"/>
            </a:lvl1pPr>
          </a:lstStyle>
          <a:p>
            <a:pPr/>
            <a:r>
              <a:t>TIME</a:t>
            </a:r>
          </a:p>
        </p:txBody>
      </p:sp>
      <p:pic>
        <p:nvPicPr>
          <p:cNvPr id="312"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3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3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1" grpId="2"/>
      <p:bldP build="whole" bldLvl="1" animBg="1" rev="0" advAuto="0" spid="311"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Image" descr="Image"/>
          <p:cNvPicPr>
            <a:picLocks noChangeAspect="1"/>
          </p:cNvPicPr>
          <p:nvPr/>
        </p:nvPicPr>
        <p:blipFill>
          <a:blip r:embed="rId3">
            <a:extLst/>
          </a:blip>
          <a:stretch>
            <a:fillRect/>
          </a:stretch>
        </p:blipFill>
        <p:spPr>
          <a:xfrm>
            <a:off x="-41478" y="-1297652"/>
            <a:ext cx="24466956" cy="16311304"/>
          </a:xfrm>
          <a:prstGeom prst="rect">
            <a:avLst/>
          </a:prstGeom>
          <a:ln w="12700">
            <a:miter lim="400000"/>
          </a:ln>
        </p:spPr>
      </p:pic>
      <p:pic>
        <p:nvPicPr>
          <p:cNvPr id="317" name="logo-white.png" descr="logo-white.png"/>
          <p:cNvPicPr>
            <a:picLocks noChangeAspect="1"/>
          </p:cNvPicPr>
          <p:nvPr/>
        </p:nvPicPr>
        <p:blipFill>
          <a:blip r:embed="rId4">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321" name="Image" descr="Image"/>
          <p:cNvPicPr>
            <a:picLocks noChangeAspect="1"/>
          </p:cNvPicPr>
          <p:nvPr/>
        </p:nvPicPr>
        <p:blipFill>
          <a:blip r:embed="rId3">
            <a:extLst/>
          </a:blip>
          <a:stretch>
            <a:fillRect/>
          </a:stretch>
        </p:blipFill>
        <p:spPr>
          <a:xfrm>
            <a:off x="6018966" y="1640471"/>
            <a:ext cx="12600068" cy="10689058"/>
          </a:xfrm>
          <a:prstGeom prst="rect">
            <a:avLst/>
          </a:prstGeom>
          <a:ln w="12700">
            <a:miter lim="400000"/>
          </a:ln>
        </p:spPr>
      </p:pic>
      <p:pic>
        <p:nvPicPr>
          <p:cNvPr id="322" name="logo-white.png" descr="logo-white.png"/>
          <p:cNvPicPr>
            <a:picLocks noChangeAspect="1"/>
          </p:cNvPicPr>
          <p:nvPr/>
        </p:nvPicPr>
        <p:blipFill>
          <a:blip r:embed="rId4">
            <a:alphaModFix amt="19533"/>
            <a:extLst/>
          </a:blip>
          <a:stretch>
            <a:fillRect/>
          </a:stretch>
        </p:blipFill>
        <p:spPr>
          <a:xfrm>
            <a:off x="22771199" y="12084704"/>
            <a:ext cx="1399184" cy="1399184"/>
          </a:xfrm>
          <a:prstGeom prst="rect">
            <a:avLst/>
          </a:prstGeom>
          <a:ln w="12700">
            <a:miter lim="400000"/>
          </a:ln>
        </p:spPr>
      </p:pic>
      <p:pic>
        <p:nvPicPr>
          <p:cNvPr id="323" name="Image" descr="Image"/>
          <p:cNvPicPr>
            <a:picLocks noChangeAspect="1"/>
          </p:cNvPicPr>
          <p:nvPr/>
        </p:nvPicPr>
        <p:blipFill>
          <a:blip r:embed="rId5">
            <a:extLst/>
          </a:blip>
          <a:stretch>
            <a:fillRect/>
          </a:stretch>
        </p:blipFill>
        <p:spPr>
          <a:xfrm>
            <a:off x="7057082" y="1723082"/>
            <a:ext cx="10269836" cy="10269836"/>
          </a:xfrm>
          <a:prstGeom prst="rect">
            <a:avLst/>
          </a:prstGeom>
          <a:ln w="12700">
            <a:miter lim="400000"/>
          </a:ln>
        </p:spPr>
      </p:pic>
      <p:pic>
        <p:nvPicPr>
          <p:cNvPr id="324" name="Image" descr="Image"/>
          <p:cNvPicPr>
            <a:picLocks noChangeAspect="1"/>
          </p:cNvPicPr>
          <p:nvPr/>
        </p:nvPicPr>
        <p:blipFill>
          <a:blip r:embed="rId6">
            <a:extLst/>
          </a:blip>
          <a:stretch>
            <a:fillRect/>
          </a:stretch>
        </p:blipFill>
        <p:spPr>
          <a:xfrm>
            <a:off x="6531917" y="1723082"/>
            <a:ext cx="10795001" cy="10795001"/>
          </a:xfrm>
          <a:prstGeom prst="rect">
            <a:avLst/>
          </a:prstGeom>
          <a:ln w="12700">
            <a:miter lim="400000"/>
          </a:ln>
        </p:spPr>
      </p:pic>
      <p:pic>
        <p:nvPicPr>
          <p:cNvPr id="325" name="Image" descr="Image"/>
          <p:cNvPicPr>
            <a:picLocks noChangeAspect="1"/>
          </p:cNvPicPr>
          <p:nvPr/>
        </p:nvPicPr>
        <p:blipFill>
          <a:blip r:embed="rId7">
            <a:extLst/>
          </a:blip>
          <a:stretch>
            <a:fillRect/>
          </a:stretch>
        </p:blipFill>
        <p:spPr>
          <a:xfrm>
            <a:off x="0" y="0"/>
            <a:ext cx="24384000" cy="1371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23"/>
                                        </p:tgtEl>
                                        <p:attrNameLst>
                                          <p:attrName>style.visibility</p:attrName>
                                        </p:attrNameLst>
                                      </p:cBhvr>
                                      <p:to>
                                        <p:strVal val="visible"/>
                                      </p:to>
                                    </p:set>
                                    <p:animEffect filter="dissolve" transition="in">
                                      <p:cBhvr>
                                        <p:cTn id="7" dur="10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24"/>
                                        </p:tgtEl>
                                        <p:attrNameLst>
                                          <p:attrName>style.visibility</p:attrName>
                                        </p:attrNameLst>
                                      </p:cBhvr>
                                      <p:to>
                                        <p:strVal val="visible"/>
                                      </p:to>
                                    </p:set>
                                    <p:animEffect filter="dissolve" transition="in">
                                      <p:cBhvr>
                                        <p:cTn id="12" dur="1000"/>
                                        <p:tgtEl>
                                          <p:spTgt spid="32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325"/>
                                        </p:tgtEl>
                                        <p:attrNameLst>
                                          <p:attrName>style.visibility</p:attrName>
                                        </p:attrNameLst>
                                      </p:cBhvr>
                                      <p:to>
                                        <p:strVal val="visible"/>
                                      </p:to>
                                    </p:set>
                                    <p:animEffect filter="dissolve" transition="in">
                                      <p:cBhvr>
                                        <p:cTn id="17"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4" grpId="2"/>
      <p:bldP build="whole" bldLvl="1" animBg="1" rev="0" advAuto="0" spid="325" grpId="3"/>
      <p:bldP build="whole" bldLvl="1" animBg="1" rev="0" advAuto="0" spid="323"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pic>
        <p:nvPicPr>
          <p:cNvPr id="330" name="250804464.mp4" descr="250804464.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31726" y="17846"/>
            <a:ext cx="24320548" cy="136803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43615005" fill="hold"/>
                                        <p:tgtEl>
                                          <p:spTgt spid="33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30"/>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Most banks will be made irrelevant by 2030."/>
          <p:cNvSpPr txBox="1"/>
          <p:nvPr/>
        </p:nvSpPr>
        <p:spPr>
          <a:xfrm>
            <a:off x="1417027" y="4510729"/>
            <a:ext cx="23210521" cy="46945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5000"/>
            </a:lvl1pPr>
          </a:lstStyle>
          <a:p>
            <a:pPr/>
            <a:r>
              <a:t>Most banks will be made irrelevant by 2030.</a:t>
            </a:r>
          </a:p>
        </p:txBody>
      </p:sp>
      <p:pic>
        <p:nvPicPr>
          <p:cNvPr id="335"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
        <p:nvSpPr>
          <p:cNvPr id="336" name="Gartner 29 oct 2018"/>
          <p:cNvSpPr txBox="1"/>
          <p:nvPr/>
        </p:nvSpPr>
        <p:spPr>
          <a:xfrm>
            <a:off x="1417027" y="10056341"/>
            <a:ext cx="2815845" cy="1306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4000"/>
            </a:pPr>
            <a:r>
              <a:t>Gartner</a:t>
            </a:r>
            <a:br/>
            <a:r>
              <a:t>29 oct 2018</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3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334"/>
                                        </p:tgtEl>
                                        <p:attrNameLst>
                                          <p:attrName>style.visibility</p:attrName>
                                        </p:attrNameLst>
                                      </p:cBhvr>
                                      <p:to>
                                        <p:strVal val="hidden"/>
                                      </p:to>
                                    </p:set>
                                  </p:childTnLst>
                                </p:cTn>
                              </p:par>
                            </p:childTnLst>
                          </p:cTn>
                        </p:par>
                        <p:par>
                          <p:cTn id="11" fill="hold">
                            <p:stCondLst>
                              <p:cond delay="0"/>
                            </p:stCondLst>
                            <p:childTnLst>
                              <p:par>
                                <p:cTn id="12" presetClass="exit" nodeType="afterEffect" presetSubtype="0" presetID="1" grpId="3" fill="hold">
                                  <p:stCondLst>
                                    <p:cond delay="0"/>
                                  </p:stCondLst>
                                  <p:iterate type="el" backwards="0">
                                    <p:tmAbs val="0"/>
                                  </p:iterate>
                                  <p:childTnLst>
                                    <p:set>
                                      <p:cBhvr>
                                        <p:cTn id="13" fill="hold">
                                          <p:stCondLst>
                                            <p:cond delay="0"/>
                                          </p:stCondLst>
                                        </p:cTn>
                                        <p:tgtEl>
                                          <p:spTgt spid="3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4" grpId="2"/>
      <p:bldP build="whole" bldLvl="1" animBg="1" rev="0" advAuto="0" spid="336" grpId="3"/>
      <p:bldP build="whole" bldLvl="1" animBg="1" rev="0" advAuto="0" spid="334"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tålbad väntar – 9 av 10 bankjobb försvinner."/>
          <p:cNvSpPr txBox="1"/>
          <p:nvPr/>
        </p:nvSpPr>
        <p:spPr>
          <a:xfrm>
            <a:off x="1417027" y="4510729"/>
            <a:ext cx="22138006" cy="46945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5000"/>
            </a:lvl1pPr>
          </a:lstStyle>
          <a:p>
            <a:pPr/>
            <a:r>
              <a:t>Stålbad väntar – 9 av 10 bankjobb försvinner.</a:t>
            </a:r>
          </a:p>
        </p:txBody>
      </p:sp>
      <p:pic>
        <p:nvPicPr>
          <p:cNvPr id="341"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
        <p:nvSpPr>
          <p:cNvPr id="342" name="Claes Hemberg, DI 24 okt 2019"/>
          <p:cNvSpPr txBox="1"/>
          <p:nvPr/>
        </p:nvSpPr>
        <p:spPr>
          <a:xfrm>
            <a:off x="1417027" y="10056341"/>
            <a:ext cx="4399789" cy="1306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4000"/>
            </a:pPr>
            <a:r>
              <a:t>Claes Hemberg, DI</a:t>
            </a:r>
            <a:br/>
            <a:r>
              <a:t>24 okt 2019</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340"/>
                                        </p:tgtEl>
                                        <p:attrNameLst>
                                          <p:attrName>style.visibility</p:attrName>
                                        </p:attrNameLst>
                                      </p:cBhvr>
                                      <p:to>
                                        <p:strVal val="hidden"/>
                                      </p:to>
                                    </p:set>
                                  </p:childTnLst>
                                </p:cTn>
                              </p:par>
                            </p:childTnLst>
                          </p:cTn>
                        </p:par>
                        <p:par>
                          <p:cTn id="11" fill="hold">
                            <p:stCondLst>
                              <p:cond delay="0"/>
                            </p:stCondLst>
                            <p:childTnLst>
                              <p:par>
                                <p:cTn id="12" presetClass="exit" nodeType="afterEffect" presetSubtype="0" presetID="1" grpId="3" fill="hold">
                                  <p:stCondLst>
                                    <p:cond delay="0"/>
                                  </p:stCondLst>
                                  <p:iterate type="el" backwards="0">
                                    <p:tmAbs val="0"/>
                                  </p:iterate>
                                  <p:childTnLst>
                                    <p:set>
                                      <p:cBhvr>
                                        <p:cTn id="13" fill="hold">
                                          <p:stCondLst>
                                            <p:cond delay="0"/>
                                          </p:stCondLst>
                                        </p:cTn>
                                        <p:tgtEl>
                                          <p:spTgt spid="3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0" grpId="1"/>
      <p:bldP build="whole" bldLvl="1" animBg="1" rev="0" advAuto="0" spid="340" grpId="2"/>
      <p:bldP build="whole" bldLvl="1" animBg="1" rev="0" advAuto="0" spid="342" grpId="3"/>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echnology adoptions…"/>
          <p:cNvSpPr txBox="1"/>
          <p:nvPr/>
        </p:nvSpPr>
        <p:spPr>
          <a:xfrm>
            <a:off x="1417027" y="3348679"/>
            <a:ext cx="21063586" cy="70186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15000"/>
            </a:pPr>
            <a:r>
              <a:t>Technology adoptions</a:t>
            </a:r>
          </a:p>
          <a:p>
            <a:pPr algn="l" defTabSz="457200">
              <a:defRPr sz="15000"/>
            </a:pPr>
            <a:r>
              <a:t>brings major demands </a:t>
            </a:r>
          </a:p>
          <a:p>
            <a:pPr algn="l" defTabSz="457200">
              <a:defRPr sz="15000"/>
            </a:pPr>
            <a:r>
              <a:t>for change.</a:t>
            </a:r>
          </a:p>
        </p:txBody>
      </p:sp>
      <p:pic>
        <p:nvPicPr>
          <p:cNvPr id="347"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6"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353" name="Group"/>
          <p:cNvGrpSpPr/>
          <p:nvPr/>
        </p:nvGrpSpPr>
        <p:grpSpPr>
          <a:xfrm>
            <a:off x="4367952" y="1467397"/>
            <a:ext cx="15648096" cy="9729302"/>
            <a:chOff x="0" y="0"/>
            <a:chExt cx="15648093" cy="9729301"/>
          </a:xfrm>
        </p:grpSpPr>
        <p:sp>
          <p:nvSpPr>
            <p:cNvPr id="351" name="Shape"/>
            <p:cNvSpPr/>
            <p:nvPr/>
          </p:nvSpPr>
          <p:spPr>
            <a:xfrm>
              <a:off x="0" y="0"/>
              <a:ext cx="14275111" cy="9729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281" y="20548"/>
                    <a:pt x="4520" y="19185"/>
                    <a:pt x="6710" y="17530"/>
                  </a:cubicBezTo>
                  <a:cubicBezTo>
                    <a:pt x="12310" y="13301"/>
                    <a:pt x="17376" y="7367"/>
                    <a:pt x="21600" y="0"/>
                  </a:cubicBezTo>
                  <a:lnTo>
                    <a:pt x="21595" y="14318"/>
                  </a:lnTo>
                  <a:lnTo>
                    <a:pt x="0" y="21600"/>
                  </a:lnTo>
                  <a:close/>
                </a:path>
              </a:pathLst>
            </a:custGeom>
            <a:solidFill>
              <a:srgbClr val="56C1FF">
                <a:alpha val="80000"/>
              </a:srgbClr>
            </a:solidFill>
            <a:ln w="12700" cap="flat">
              <a:noFill/>
              <a:miter lim="400000"/>
            </a:ln>
            <a:effectLst/>
          </p:spPr>
          <p:txBody>
            <a:bodyPr wrap="square" lIns="53578" tIns="53578" rIns="53578" bIns="53578" numCol="1" anchor="ctr">
              <a:noAutofit/>
            </a:bodyPr>
            <a:lstStyle/>
            <a:p>
              <a:pPr defTabSz="821531">
                <a:defRPr b="0" sz="3200">
                  <a:latin typeface="Helvetica Light"/>
                  <a:ea typeface="Helvetica Light"/>
                  <a:cs typeface="Helvetica Light"/>
                  <a:sym typeface="Helvetica Light"/>
                </a:defRPr>
              </a:pPr>
            </a:p>
          </p:txBody>
        </p:sp>
        <p:sp>
          <p:nvSpPr>
            <p:cNvPr id="352" name="&quot;The market&quot;"/>
            <p:cNvSpPr txBox="1"/>
            <p:nvPr/>
          </p:nvSpPr>
          <p:spPr>
            <a:xfrm rot="20760000">
              <a:off x="10673724" y="4671627"/>
              <a:ext cx="4809638" cy="19524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t">
              <a:normAutofit fontScale="100000" lnSpcReduction="0"/>
            </a:bodyPr>
            <a:lstStyle>
              <a:lvl1pPr algn="l" defTabSz="821531">
                <a:lnSpc>
                  <a:spcPct val="120000"/>
                </a:lnSpc>
                <a:defRPr sz="3600">
                  <a:latin typeface="Helvetica"/>
                  <a:ea typeface="Helvetica"/>
                  <a:cs typeface="Helvetica"/>
                  <a:sym typeface="Helvetica"/>
                </a:defRPr>
              </a:lvl1pPr>
            </a:lstStyle>
            <a:p>
              <a:pPr/>
              <a:r>
                <a:t>"The market"</a:t>
              </a:r>
            </a:p>
          </p:txBody>
        </p:sp>
      </p:grpSp>
      <p:grpSp>
        <p:nvGrpSpPr>
          <p:cNvPr id="356" name="Group"/>
          <p:cNvGrpSpPr/>
          <p:nvPr/>
        </p:nvGrpSpPr>
        <p:grpSpPr>
          <a:xfrm>
            <a:off x="5105716" y="9622696"/>
            <a:ext cx="13551838" cy="1546655"/>
            <a:chOff x="0" y="0"/>
            <a:chExt cx="13551836" cy="1546653"/>
          </a:xfrm>
        </p:grpSpPr>
        <p:sp>
          <p:nvSpPr>
            <p:cNvPr id="354" name="Shape"/>
            <p:cNvSpPr/>
            <p:nvPr/>
          </p:nvSpPr>
          <p:spPr>
            <a:xfrm>
              <a:off x="0" y="0"/>
              <a:ext cx="13551837" cy="1546654"/>
            </a:xfrm>
            <a:custGeom>
              <a:avLst/>
              <a:gdLst/>
              <a:ahLst/>
              <a:cxnLst>
                <a:cxn ang="0">
                  <a:pos x="wd2" y="hd2"/>
                </a:cxn>
                <a:cxn ang="5400000">
                  <a:pos x="wd2" y="hd2"/>
                </a:cxn>
                <a:cxn ang="10800000">
                  <a:pos x="wd2" y="hd2"/>
                </a:cxn>
                <a:cxn ang="16200000">
                  <a:pos x="wd2" y="hd2"/>
                </a:cxn>
              </a:cxnLst>
              <a:rect l="0" t="0" r="r" b="b"/>
              <a:pathLst>
                <a:path w="21600" h="21595" fill="norm" stroke="1" extrusionOk="0">
                  <a:moveTo>
                    <a:pt x="0" y="21531"/>
                  </a:moveTo>
                  <a:lnTo>
                    <a:pt x="21592" y="0"/>
                  </a:lnTo>
                  <a:lnTo>
                    <a:pt x="21600" y="21465"/>
                  </a:lnTo>
                  <a:cubicBezTo>
                    <a:pt x="17729" y="21544"/>
                    <a:pt x="13857" y="21588"/>
                    <a:pt x="9986" y="21594"/>
                  </a:cubicBezTo>
                  <a:cubicBezTo>
                    <a:pt x="6657" y="21600"/>
                    <a:pt x="3329" y="21579"/>
                    <a:pt x="0" y="21531"/>
                  </a:cubicBezTo>
                  <a:close/>
                </a:path>
              </a:pathLst>
            </a:custGeom>
            <a:solidFill>
              <a:schemeClr val="accent1">
                <a:hueOff val="118245"/>
                <a:lumOff val="-11372"/>
                <a:alpha val="80000"/>
              </a:schemeClr>
            </a:solidFill>
            <a:ln w="12700" cap="flat">
              <a:noFill/>
              <a:miter lim="400000"/>
            </a:ln>
            <a:effectLst/>
          </p:spPr>
          <p:txBody>
            <a:bodyPr wrap="square" lIns="53578" tIns="53578" rIns="53578" bIns="53578" numCol="1" anchor="ctr">
              <a:noAutofit/>
            </a:bodyPr>
            <a:lstStyle/>
            <a:p>
              <a:pPr defTabSz="821531">
                <a:defRPr b="0" sz="3200">
                  <a:latin typeface="Helvetica Light"/>
                  <a:ea typeface="Helvetica Light"/>
                  <a:cs typeface="Helvetica Light"/>
                  <a:sym typeface="Helvetica Light"/>
                </a:defRPr>
              </a:pPr>
            </a:p>
          </p:txBody>
        </p:sp>
        <p:sp>
          <p:nvSpPr>
            <p:cNvPr id="355" name="Driving forces"/>
            <p:cNvSpPr txBox="1"/>
            <p:nvPr/>
          </p:nvSpPr>
          <p:spPr>
            <a:xfrm rot="21420000">
              <a:off x="9724566" y="641071"/>
              <a:ext cx="2624671" cy="813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t">
              <a:normAutofit fontScale="100000" lnSpcReduction="0"/>
            </a:bodyPr>
            <a:lstStyle>
              <a:lvl1pPr algn="l" defTabSz="821531">
                <a:lnSpc>
                  <a:spcPct val="120000"/>
                </a:lnSpc>
                <a:defRPr sz="2400">
                  <a:latin typeface="Helvetica"/>
                  <a:ea typeface="Helvetica"/>
                  <a:cs typeface="Helvetica"/>
                  <a:sym typeface="Helvetica"/>
                </a:defRPr>
              </a:lvl1pPr>
            </a:lstStyle>
            <a:p>
              <a:pPr/>
              <a:r>
                <a:t>Driving forces</a:t>
              </a:r>
            </a:p>
          </p:txBody>
        </p:sp>
      </p:grpSp>
      <p:grpSp>
        <p:nvGrpSpPr>
          <p:cNvPr id="359" name="Group"/>
          <p:cNvGrpSpPr/>
          <p:nvPr/>
        </p:nvGrpSpPr>
        <p:grpSpPr>
          <a:xfrm>
            <a:off x="4579803" y="7955516"/>
            <a:ext cx="14073128" cy="3222260"/>
            <a:chOff x="0" y="0"/>
            <a:chExt cx="14073127" cy="3222258"/>
          </a:xfrm>
        </p:grpSpPr>
        <p:sp>
          <p:nvSpPr>
            <p:cNvPr id="357" name="Triangle"/>
            <p:cNvSpPr/>
            <p:nvPr/>
          </p:nvSpPr>
          <p:spPr>
            <a:xfrm>
              <a:off x="0" y="0"/>
              <a:ext cx="14073128" cy="3222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94" y="0"/>
                  </a:lnTo>
                  <a:lnTo>
                    <a:pt x="21600" y="10808"/>
                  </a:lnTo>
                  <a:lnTo>
                    <a:pt x="0" y="21600"/>
                  </a:lnTo>
                  <a:close/>
                </a:path>
              </a:pathLst>
            </a:custGeom>
            <a:solidFill>
              <a:schemeClr val="accent1">
                <a:lumOff val="13529"/>
                <a:alpha val="80000"/>
              </a:schemeClr>
            </a:solidFill>
            <a:ln w="12700" cap="flat">
              <a:noFill/>
              <a:miter lim="400000"/>
            </a:ln>
            <a:effectLst/>
          </p:spPr>
          <p:txBody>
            <a:bodyPr wrap="square" lIns="53578" tIns="53578" rIns="53578" bIns="53578" numCol="1" anchor="ctr">
              <a:noAutofit/>
            </a:bodyPr>
            <a:lstStyle/>
            <a:p>
              <a:pPr defTabSz="821531">
                <a:defRPr b="0" sz="3200">
                  <a:latin typeface="Helvetica Light"/>
                  <a:ea typeface="Helvetica Light"/>
                  <a:cs typeface="Helvetica Light"/>
                  <a:sym typeface="Helvetica Light"/>
                </a:defRPr>
              </a:pPr>
            </a:p>
          </p:txBody>
        </p:sp>
        <p:sp>
          <p:nvSpPr>
            <p:cNvPr id="358" name="Initiatives"/>
            <p:cNvSpPr txBox="1"/>
            <p:nvPr/>
          </p:nvSpPr>
          <p:spPr>
            <a:xfrm rot="21180000">
              <a:off x="9971670" y="918930"/>
              <a:ext cx="3510386" cy="8453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t">
              <a:normAutofit fontScale="100000" lnSpcReduction="0"/>
            </a:bodyPr>
            <a:lstStyle>
              <a:lvl1pPr defTabSz="821531">
                <a:lnSpc>
                  <a:spcPct val="120000"/>
                </a:lnSpc>
                <a:defRPr sz="2400">
                  <a:latin typeface="Helvetica"/>
                  <a:ea typeface="Helvetica"/>
                  <a:cs typeface="Helvetica"/>
                  <a:sym typeface="Helvetica"/>
                </a:defRPr>
              </a:lvl1pPr>
            </a:lstStyle>
            <a:p>
              <a:pPr/>
              <a:r>
                <a:t>Initiatives</a:t>
              </a:r>
            </a:p>
          </p:txBody>
        </p:sp>
      </p:grpSp>
      <p:grpSp>
        <p:nvGrpSpPr>
          <p:cNvPr id="362" name="Group"/>
          <p:cNvGrpSpPr/>
          <p:nvPr/>
        </p:nvGrpSpPr>
        <p:grpSpPr>
          <a:xfrm>
            <a:off x="4523707" y="1482044"/>
            <a:ext cx="920478" cy="9752755"/>
            <a:chOff x="0" y="0"/>
            <a:chExt cx="920477" cy="9752754"/>
          </a:xfrm>
        </p:grpSpPr>
        <p:sp>
          <p:nvSpPr>
            <p:cNvPr id="360" name="IMPACT"/>
            <p:cNvSpPr txBox="1"/>
            <p:nvPr/>
          </p:nvSpPr>
          <p:spPr>
            <a:xfrm rot="16200000">
              <a:off x="-375075" y="4481635"/>
              <a:ext cx="1801623" cy="789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t">
              <a:normAutofit fontScale="100000" lnSpcReduction="0"/>
            </a:bodyPr>
            <a:lstStyle>
              <a:lvl1pPr algn="l" defTabSz="821531">
                <a:lnSpc>
                  <a:spcPct val="120000"/>
                </a:lnSpc>
                <a:defRPr sz="2600">
                  <a:latin typeface="Helvetica"/>
                  <a:ea typeface="Helvetica"/>
                  <a:cs typeface="Helvetica"/>
                  <a:sym typeface="Helvetica"/>
                </a:defRPr>
              </a:lvl1pPr>
            </a:lstStyle>
            <a:p>
              <a:pPr/>
              <a:r>
                <a:t>IMPACT</a:t>
              </a:r>
            </a:p>
          </p:txBody>
        </p:sp>
        <p:sp>
          <p:nvSpPr>
            <p:cNvPr id="361" name="Line"/>
            <p:cNvSpPr/>
            <p:nvPr/>
          </p:nvSpPr>
          <p:spPr>
            <a:xfrm flipV="1">
              <a:off x="-1" y="0"/>
              <a:ext cx="2" cy="9752755"/>
            </a:xfrm>
            <a:prstGeom prst="line">
              <a:avLst/>
            </a:prstGeom>
            <a:noFill/>
            <a:ln w="50800" cap="flat">
              <a:solidFill>
                <a:srgbClr val="FFFFFF"/>
              </a:solidFill>
              <a:prstDash val="solid"/>
              <a:miter lim="400000"/>
              <a:tailEnd type="triangle" w="med" len="med"/>
            </a:ln>
            <a:effectLst/>
          </p:spPr>
          <p:txBody>
            <a:bodyPr wrap="square" lIns="53578" tIns="53578" rIns="53578" bIns="53578" numCol="1" anchor="ctr">
              <a:noAutofit/>
            </a:bodyPr>
            <a:lstStyle/>
            <a:p>
              <a:pPr defTabSz="821531">
                <a:defRPr b="0" sz="3200">
                  <a:latin typeface="Helvetica Light"/>
                  <a:ea typeface="Helvetica Light"/>
                  <a:cs typeface="Helvetica Light"/>
                  <a:sym typeface="Helvetica Light"/>
                </a:defRPr>
              </a:pPr>
            </a:p>
          </p:txBody>
        </p:sp>
      </p:grpSp>
      <p:grpSp>
        <p:nvGrpSpPr>
          <p:cNvPr id="365" name="Group"/>
          <p:cNvGrpSpPr/>
          <p:nvPr/>
        </p:nvGrpSpPr>
        <p:grpSpPr>
          <a:xfrm>
            <a:off x="4523706" y="11228171"/>
            <a:ext cx="14391876" cy="1020433"/>
            <a:chOff x="0" y="0"/>
            <a:chExt cx="14391875" cy="1020432"/>
          </a:xfrm>
        </p:grpSpPr>
        <p:sp>
          <p:nvSpPr>
            <p:cNvPr id="363" name="Line"/>
            <p:cNvSpPr/>
            <p:nvPr/>
          </p:nvSpPr>
          <p:spPr>
            <a:xfrm>
              <a:off x="0" y="0"/>
              <a:ext cx="14391875" cy="0"/>
            </a:xfrm>
            <a:prstGeom prst="line">
              <a:avLst/>
            </a:prstGeom>
            <a:noFill/>
            <a:ln w="50800" cap="flat">
              <a:solidFill>
                <a:srgbClr val="FFFFFF"/>
              </a:solidFill>
              <a:prstDash val="solid"/>
              <a:miter lim="400000"/>
              <a:tailEnd type="triangle" w="med" len="med"/>
            </a:ln>
            <a:effectLst/>
          </p:spPr>
          <p:txBody>
            <a:bodyPr wrap="square" lIns="53578" tIns="53578" rIns="53578" bIns="53578" numCol="1" anchor="ctr">
              <a:noAutofit/>
            </a:bodyPr>
            <a:lstStyle/>
            <a:p>
              <a:pPr defTabSz="821531">
                <a:defRPr b="0" sz="3200">
                  <a:latin typeface="Helvetica Light"/>
                  <a:ea typeface="Helvetica Light"/>
                  <a:cs typeface="Helvetica Light"/>
                  <a:sym typeface="Helvetica Light"/>
                </a:defRPr>
              </a:pPr>
            </a:p>
          </p:txBody>
        </p:sp>
        <p:sp>
          <p:nvSpPr>
            <p:cNvPr id="364" name="TIME"/>
            <p:cNvSpPr txBox="1"/>
            <p:nvPr/>
          </p:nvSpPr>
          <p:spPr>
            <a:xfrm>
              <a:off x="6424755" y="218357"/>
              <a:ext cx="1864020" cy="80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t">
              <a:normAutofit fontScale="100000" lnSpcReduction="0"/>
            </a:bodyPr>
            <a:lstStyle>
              <a:lvl1pPr algn="l" defTabSz="821531">
                <a:lnSpc>
                  <a:spcPct val="120000"/>
                </a:lnSpc>
                <a:defRPr sz="2600">
                  <a:latin typeface="Helvetica"/>
                  <a:ea typeface="Helvetica"/>
                  <a:cs typeface="Helvetica"/>
                  <a:sym typeface="Helvetica"/>
                </a:defRPr>
              </a:lvl1pPr>
            </a:lstStyle>
            <a:p>
              <a:pPr/>
              <a:r>
                <a:t>TIME</a:t>
              </a:r>
            </a:p>
          </p:txBody>
        </p:sp>
      </p:grpSp>
      <p:pic>
        <p:nvPicPr>
          <p:cNvPr id="366"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65"/>
                                        </p:tgtEl>
                                        <p:attrNameLst>
                                          <p:attrName>style.visibility</p:attrName>
                                        </p:attrNameLst>
                                      </p:cBhvr>
                                      <p:to>
                                        <p:strVal val="visible"/>
                                      </p:to>
                                    </p:set>
                                    <p:animEffect filter="wipe(left)" transition="in">
                                      <p:cBhvr>
                                        <p:cTn id="7" dur="500"/>
                                        <p:tgtEl>
                                          <p:spTgt spid="36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56"/>
                                        </p:tgtEl>
                                        <p:attrNameLst>
                                          <p:attrName>style.visibility</p:attrName>
                                        </p:attrNameLst>
                                      </p:cBhvr>
                                      <p:to>
                                        <p:strVal val="visible"/>
                                      </p:to>
                                    </p:set>
                                    <p:animEffect filter="wipe(left)" transition="in">
                                      <p:cBhvr>
                                        <p:cTn id="12" dur="1000"/>
                                        <p:tgtEl>
                                          <p:spTgt spid="35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4" presetID="22" grpId="3" fill="hold">
                                  <p:stCondLst>
                                    <p:cond delay="0"/>
                                  </p:stCondLst>
                                  <p:iterate type="el" backwards="0">
                                    <p:tmAbs val="0"/>
                                  </p:iterate>
                                  <p:childTnLst>
                                    <p:set>
                                      <p:cBhvr>
                                        <p:cTn id="16" fill="hold"/>
                                        <p:tgtEl>
                                          <p:spTgt spid="362"/>
                                        </p:tgtEl>
                                        <p:attrNameLst>
                                          <p:attrName>style.visibility</p:attrName>
                                        </p:attrNameLst>
                                      </p:cBhvr>
                                      <p:to>
                                        <p:strVal val="visible"/>
                                      </p:to>
                                    </p:set>
                                    <p:animEffect filter="wipe(down)" transition="in">
                                      <p:cBhvr>
                                        <p:cTn id="17" dur="500"/>
                                        <p:tgtEl>
                                          <p:spTgt spid="362"/>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359"/>
                                        </p:tgtEl>
                                        <p:attrNameLst>
                                          <p:attrName>style.visibility</p:attrName>
                                        </p:attrNameLst>
                                      </p:cBhvr>
                                      <p:to>
                                        <p:strVal val="visible"/>
                                      </p:to>
                                    </p:set>
                                    <p:animEffect filter="wipe(left)" transition="in">
                                      <p:cBhvr>
                                        <p:cTn id="22" dur="1000"/>
                                        <p:tgtEl>
                                          <p:spTgt spid="359"/>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2" grpId="5" fill="hold">
                                  <p:stCondLst>
                                    <p:cond delay="0"/>
                                  </p:stCondLst>
                                  <p:iterate type="el" backwards="0">
                                    <p:tmAbs val="0"/>
                                  </p:iterate>
                                  <p:childTnLst>
                                    <p:set>
                                      <p:cBhvr>
                                        <p:cTn id="26" fill="hold"/>
                                        <p:tgtEl>
                                          <p:spTgt spid="353"/>
                                        </p:tgtEl>
                                        <p:attrNameLst>
                                          <p:attrName>style.visibility</p:attrName>
                                        </p:attrNameLst>
                                      </p:cBhvr>
                                      <p:to>
                                        <p:strVal val="visible"/>
                                      </p:to>
                                    </p:set>
                                    <p:animEffect filter="wipe(left)" transition="in">
                                      <p:cBhvr>
                                        <p:cTn id="27"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1"/>
      <p:bldP build="whole" bldLvl="1" animBg="1" rev="0" advAuto="0" spid="359" grpId="4"/>
      <p:bldP build="whole" bldLvl="1" animBg="1" rev="0" advAuto="0" spid="353" grpId="5"/>
      <p:bldP build="whole" bldLvl="1" animBg="1" rev="0" advAuto="0" spid="356" grpId="2"/>
      <p:bldP build="whole" bldLvl="1" animBg="1" rev="0" advAuto="0" spid="362" grpId="3"/>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Anyone who has never made a mistake has never tried anything…"/>
          <p:cNvSpPr txBox="1"/>
          <p:nvPr/>
        </p:nvSpPr>
        <p:spPr>
          <a:xfrm>
            <a:off x="549284" y="-177801"/>
            <a:ext cx="21950799" cy="140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lnSpc>
                <a:spcPct val="80000"/>
              </a:lnSpc>
              <a:defRPr cap="all" sz="18000"/>
            </a:pPr>
            <a:r>
              <a:t>Anyone who has never made a mistake has never tried anything </a:t>
            </a:r>
          </a:p>
          <a:p>
            <a:pPr algn="l" defTabSz="457200">
              <a:lnSpc>
                <a:spcPct val="80000"/>
              </a:lnSpc>
              <a:defRPr cap="all" sz="18000"/>
            </a:pPr>
            <a:r>
              <a:t>new.</a:t>
            </a:r>
          </a:p>
        </p:txBody>
      </p:sp>
      <p:pic>
        <p:nvPicPr>
          <p:cNvPr id="371"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2000"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370"/>
                                        </p:tgtEl>
                                        <p:attrNameLst>
                                          <p:attrName>style.visibility</p:attrName>
                                        </p:attrNameLst>
                                      </p:cBhvr>
                                      <p:to>
                                        <p:strVal val="visible"/>
                                      </p:to>
                                    </p:set>
                                  </p:childTnLst>
                                </p:cTn>
                              </p:par>
                            </p:childTnLst>
                          </p:cTn>
                        </p:par>
                        <p:par>
                          <p:cTn id="7" fill="hold">
                            <p:stCondLst>
                              <p:cond delay="0"/>
                            </p:stCondLst>
                            <p:childTnLst>
                              <p:par>
                                <p:cTn id="8" presetClass="exit" nodeType="afterEffect" presetSubtype="0" presetID="1" grpId="2" fill="hold">
                                  <p:stCondLst>
                                    <p:cond delay="10000"/>
                                  </p:stCondLst>
                                  <p:iterate type="lt" backwards="0">
                                    <p:tmAbs val="100"/>
                                  </p:iterate>
                                  <p:childTnLst>
                                    <p:set>
                                      <p:cBhvr>
                                        <p:cTn id="9" fill="hold">
                                          <p:stCondLst>
                                            <p:cond delay="0"/>
                                          </p:stCondLst>
                                        </p:cTn>
                                        <p:tgtEl>
                                          <p:spTgt spid="3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0" grpId="2"/>
      <p:bldP build="whole" bldLvl="1" animBg="1" rev="0" advAuto="0" spid="370"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624705"/>
            <a:lumOff val="1372"/>
          </a:schemeClr>
        </a:solidFill>
      </p:bgPr>
    </p:bg>
    <p:spTree>
      <p:nvGrpSpPr>
        <p:cNvPr id="1" name=""/>
        <p:cNvGrpSpPr/>
        <p:nvPr/>
      </p:nvGrpSpPr>
      <p:grpSpPr>
        <a:xfrm>
          <a:off x="0" y="0"/>
          <a:ext cx="0" cy="0"/>
          <a:chOff x="0" y="0"/>
          <a:chExt cx="0" cy="0"/>
        </a:xfrm>
      </p:grpSpPr>
      <p:sp>
        <p:nvSpPr>
          <p:cNvPr id="375" name="We cannot solve our problems with the same thinking we  used when we  created them."/>
          <p:cNvSpPr txBox="1"/>
          <p:nvPr/>
        </p:nvSpPr>
        <p:spPr>
          <a:xfrm>
            <a:off x="549284" y="-177801"/>
            <a:ext cx="23034183" cy="14071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lnSpc>
                <a:spcPct val="80000"/>
              </a:lnSpc>
              <a:defRPr cap="all" sz="18000">
                <a:solidFill>
                  <a:schemeClr val="accent4">
                    <a:hueOff val="468000"/>
                    <a:satOff val="-4761"/>
                    <a:lumOff val="10196"/>
                  </a:schemeClr>
                </a:solidFill>
              </a:defRPr>
            </a:pPr>
            <a:r>
              <a:t>We cannot solve our problems with the same thinking we </a:t>
            </a:r>
            <a:br/>
            <a:r>
              <a:t>used when we </a:t>
            </a:r>
            <a:br/>
            <a:r>
              <a:t>created them.</a:t>
            </a:r>
          </a:p>
        </p:txBody>
      </p:sp>
      <p:pic>
        <p:nvPicPr>
          <p:cNvPr id="376"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p:transition xmlns:p14="http://schemas.microsoft.com/office/powerpoint/2010/main" spd="med" advClick="0" advTm="2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375"/>
                                        </p:tgtEl>
                                        <p:attrNameLst>
                                          <p:attrName>style.visibility</p:attrName>
                                        </p:attrNameLst>
                                      </p:cBhvr>
                                      <p:to>
                                        <p:strVal val="visible"/>
                                      </p:to>
                                    </p:set>
                                  </p:childTnLst>
                                </p:cTn>
                              </p:par>
                            </p:childTnLst>
                          </p:cTn>
                        </p:par>
                        <p:par>
                          <p:cTn id="7" fill="hold">
                            <p:stCondLst>
                              <p:cond delay="0"/>
                            </p:stCondLst>
                            <p:childTnLst>
                              <p:par>
                                <p:cTn id="8" presetClass="exit" nodeType="afterEffect" presetSubtype="0" presetID="1" grpId="2" fill="hold">
                                  <p:stCondLst>
                                    <p:cond delay="10000"/>
                                  </p:stCondLst>
                                  <p:iterate type="lt" backwards="0">
                                    <p:tmAbs val="100"/>
                                  </p:iterate>
                                  <p:childTnLst>
                                    <p:set>
                                      <p:cBhvr>
                                        <p:cTn id="9" fill="hold">
                                          <p:stCondLst>
                                            <p:cond delay="0"/>
                                          </p:stCondLst>
                                        </p:cTn>
                                        <p:tgtEl>
                                          <p:spTgt spid="3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5" grpId="1"/>
      <p:bldP build="whole" bldLvl="1" animBg="1" rev="0" advAuto="0" spid="375"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FFFFFF"/>
        </a:solidFill>
      </p:bgPr>
    </p:bg>
    <p:spTree>
      <p:nvGrpSpPr>
        <p:cNvPr id="1" name=""/>
        <p:cNvGrpSpPr/>
        <p:nvPr/>
      </p:nvGrpSpPr>
      <p:grpSpPr>
        <a:xfrm>
          <a:off x="0" y="0"/>
          <a:ext cx="0" cy="0"/>
          <a:chOff x="0" y="0"/>
          <a:chExt cx="0" cy="0"/>
        </a:xfrm>
      </p:grpSpPr>
      <p:grpSp>
        <p:nvGrpSpPr>
          <p:cNvPr id="155" name="Group"/>
          <p:cNvGrpSpPr/>
          <p:nvPr/>
        </p:nvGrpSpPr>
        <p:grpSpPr>
          <a:xfrm>
            <a:off x="9593758" y="0"/>
            <a:ext cx="14790242" cy="13716000"/>
            <a:chOff x="0" y="0"/>
            <a:chExt cx="14790241" cy="13716000"/>
          </a:xfrm>
        </p:grpSpPr>
        <p:pic>
          <p:nvPicPr>
            <p:cNvPr id="153" name="step-3.png" descr="step-3.png"/>
            <p:cNvPicPr>
              <a:picLocks noChangeAspect="1"/>
            </p:cNvPicPr>
            <p:nvPr/>
          </p:nvPicPr>
          <p:blipFill>
            <a:blip r:embed="rId2">
              <a:extLst/>
            </a:blip>
            <a:stretch>
              <a:fillRect/>
            </a:stretch>
          </p:blipFill>
          <p:spPr>
            <a:xfrm>
              <a:off x="769441" y="254000"/>
              <a:ext cx="14020801" cy="13208000"/>
            </a:xfrm>
            <a:prstGeom prst="rect">
              <a:avLst/>
            </a:prstGeom>
            <a:ln w="12700" cap="flat">
              <a:noFill/>
              <a:miter lim="400000"/>
            </a:ln>
            <a:effectLst/>
          </p:spPr>
        </p:pic>
        <p:sp>
          <p:nvSpPr>
            <p:cNvPr id="154" name="Rectangle"/>
            <p:cNvSpPr/>
            <p:nvPr/>
          </p:nvSpPr>
          <p:spPr>
            <a:xfrm>
              <a:off x="0" y="0"/>
              <a:ext cx="14790242" cy="13716000"/>
            </a:xfrm>
            <a:prstGeom prst="rect">
              <a:avLst/>
            </a:prstGeom>
            <a:gradFill flip="none" rotWithShape="1">
              <a:gsLst>
                <a:gs pos="0">
                  <a:srgbClr val="FFFFFF"/>
                </a:gs>
                <a:gs pos="60197">
                  <a:srgbClr val="FFFFFF">
                    <a:alpha val="79620"/>
                  </a:srgbClr>
                </a:gs>
                <a:gs pos="100000">
                  <a:srgbClr val="FFFFFF">
                    <a:alpha val="59240"/>
                  </a:srgbClr>
                </a:gs>
              </a:gsLst>
              <a:path path="shape">
                <a:fillToRect l="25942" t="60167" r="74057" b="39832"/>
              </a:path>
            </a:gra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grpSp>
        <p:nvGrpSpPr>
          <p:cNvPr id="159" name="Group"/>
          <p:cNvGrpSpPr/>
          <p:nvPr/>
        </p:nvGrpSpPr>
        <p:grpSpPr>
          <a:xfrm>
            <a:off x="4292877" y="4841875"/>
            <a:ext cx="15731378" cy="8325181"/>
            <a:chOff x="4292877" y="381793"/>
            <a:chExt cx="15731377" cy="8325180"/>
          </a:xfrm>
        </p:grpSpPr>
        <p:pic>
          <p:nvPicPr>
            <p:cNvPr id="156" name="Image" descr="Image"/>
            <p:cNvPicPr>
              <a:picLocks noChangeAspect="1"/>
            </p:cNvPicPr>
            <p:nvPr/>
          </p:nvPicPr>
          <p:blipFill>
            <a:blip r:embed="rId3">
              <a:extLst/>
            </a:blip>
            <a:srcRect l="17605" t="34073" r="17879" b="37037"/>
            <a:stretch>
              <a:fillRect/>
            </a:stretch>
          </p:blipFill>
          <p:spPr>
            <a:xfrm>
              <a:off x="4292877" y="381793"/>
              <a:ext cx="15731378" cy="3962401"/>
            </a:xfrm>
            <a:custGeom>
              <a:avLst/>
              <a:gdLst/>
              <a:ahLst/>
              <a:cxnLst>
                <a:cxn ang="0">
                  <a:pos x="wd2" y="hd2"/>
                </a:cxn>
                <a:cxn ang="5400000">
                  <a:pos x="wd2" y="hd2"/>
                </a:cxn>
                <a:cxn ang="10800000">
                  <a:pos x="wd2" y="hd2"/>
                </a:cxn>
                <a:cxn ang="16200000">
                  <a:pos x="wd2" y="hd2"/>
                </a:cxn>
              </a:cxnLst>
              <a:rect l="0" t="0" r="r" b="b"/>
              <a:pathLst>
                <a:path w="21564" h="21594" fill="norm" stroke="1" extrusionOk="0">
                  <a:moveTo>
                    <a:pt x="1893" y="0"/>
                  </a:moveTo>
                  <a:cubicBezTo>
                    <a:pt x="951" y="0"/>
                    <a:pt x="798" y="30"/>
                    <a:pt x="751" y="218"/>
                  </a:cubicBezTo>
                  <a:cubicBezTo>
                    <a:pt x="721" y="338"/>
                    <a:pt x="696" y="447"/>
                    <a:pt x="696" y="461"/>
                  </a:cubicBezTo>
                  <a:cubicBezTo>
                    <a:pt x="695" y="474"/>
                    <a:pt x="532" y="4593"/>
                    <a:pt x="333" y="9614"/>
                  </a:cubicBezTo>
                  <a:cubicBezTo>
                    <a:pt x="77" y="16056"/>
                    <a:pt x="-20" y="18817"/>
                    <a:pt x="4" y="18992"/>
                  </a:cubicBezTo>
                  <a:cubicBezTo>
                    <a:pt x="34" y="19215"/>
                    <a:pt x="94" y="19241"/>
                    <a:pt x="587" y="19241"/>
                  </a:cubicBezTo>
                  <a:cubicBezTo>
                    <a:pt x="890" y="19241"/>
                    <a:pt x="1145" y="19270"/>
                    <a:pt x="1154" y="19306"/>
                  </a:cubicBezTo>
                  <a:cubicBezTo>
                    <a:pt x="1163" y="19342"/>
                    <a:pt x="1155" y="19771"/>
                    <a:pt x="1137" y="20260"/>
                  </a:cubicBezTo>
                  <a:cubicBezTo>
                    <a:pt x="1118" y="20748"/>
                    <a:pt x="1113" y="21249"/>
                    <a:pt x="1125" y="21371"/>
                  </a:cubicBezTo>
                  <a:cubicBezTo>
                    <a:pt x="1143" y="21563"/>
                    <a:pt x="1221" y="21594"/>
                    <a:pt x="1667" y="21594"/>
                  </a:cubicBezTo>
                  <a:cubicBezTo>
                    <a:pt x="2080" y="21594"/>
                    <a:pt x="2199" y="21551"/>
                    <a:pt x="2239" y="21389"/>
                  </a:cubicBezTo>
                  <a:cubicBezTo>
                    <a:pt x="2268" y="21276"/>
                    <a:pt x="2310" y="20731"/>
                    <a:pt x="2332" y="20178"/>
                  </a:cubicBezTo>
                  <a:cubicBezTo>
                    <a:pt x="2474" y="16678"/>
                    <a:pt x="2500" y="16177"/>
                    <a:pt x="2556" y="15934"/>
                  </a:cubicBezTo>
                  <a:cubicBezTo>
                    <a:pt x="2601" y="15734"/>
                    <a:pt x="2685" y="15653"/>
                    <a:pt x="2917" y="15584"/>
                  </a:cubicBezTo>
                  <a:cubicBezTo>
                    <a:pt x="3697" y="15352"/>
                    <a:pt x="4114" y="14448"/>
                    <a:pt x="4365" y="12452"/>
                  </a:cubicBezTo>
                  <a:cubicBezTo>
                    <a:pt x="4694" y="9839"/>
                    <a:pt x="4655" y="6864"/>
                    <a:pt x="4278" y="5840"/>
                  </a:cubicBezTo>
                  <a:cubicBezTo>
                    <a:pt x="4161" y="5520"/>
                    <a:pt x="4161" y="5514"/>
                    <a:pt x="4158" y="4386"/>
                  </a:cubicBezTo>
                  <a:cubicBezTo>
                    <a:pt x="4154" y="2560"/>
                    <a:pt x="3983" y="1410"/>
                    <a:pt x="3610" y="705"/>
                  </a:cubicBezTo>
                  <a:cubicBezTo>
                    <a:pt x="3279" y="81"/>
                    <a:pt x="3080" y="0"/>
                    <a:pt x="1893" y="0"/>
                  </a:cubicBezTo>
                  <a:close/>
                  <a:moveTo>
                    <a:pt x="21214" y="5810"/>
                  </a:moveTo>
                  <a:cubicBezTo>
                    <a:pt x="21047" y="5826"/>
                    <a:pt x="20881" y="5891"/>
                    <a:pt x="20872" y="5987"/>
                  </a:cubicBezTo>
                  <a:cubicBezTo>
                    <a:pt x="20840" y="6354"/>
                    <a:pt x="20377" y="18347"/>
                    <a:pt x="20391" y="18445"/>
                  </a:cubicBezTo>
                  <a:cubicBezTo>
                    <a:pt x="20399" y="18502"/>
                    <a:pt x="20553" y="18549"/>
                    <a:pt x="20733" y="18549"/>
                  </a:cubicBezTo>
                  <a:cubicBezTo>
                    <a:pt x="21030" y="18549"/>
                    <a:pt x="21061" y="18524"/>
                    <a:pt x="21082" y="18268"/>
                  </a:cubicBezTo>
                  <a:cubicBezTo>
                    <a:pt x="21123" y="17758"/>
                    <a:pt x="21580" y="6025"/>
                    <a:pt x="21563" y="5918"/>
                  </a:cubicBezTo>
                  <a:cubicBezTo>
                    <a:pt x="21549" y="5824"/>
                    <a:pt x="21381" y="5793"/>
                    <a:pt x="21214" y="5810"/>
                  </a:cubicBezTo>
                  <a:close/>
                  <a:moveTo>
                    <a:pt x="7800" y="5814"/>
                  </a:moveTo>
                  <a:cubicBezTo>
                    <a:pt x="7297" y="5814"/>
                    <a:pt x="6994" y="5866"/>
                    <a:pt x="6980" y="5954"/>
                  </a:cubicBezTo>
                  <a:cubicBezTo>
                    <a:pt x="6960" y="6085"/>
                    <a:pt x="6477" y="17992"/>
                    <a:pt x="6476" y="18376"/>
                  </a:cubicBezTo>
                  <a:cubicBezTo>
                    <a:pt x="6476" y="18503"/>
                    <a:pt x="6572" y="18549"/>
                    <a:pt x="6840" y="18549"/>
                  </a:cubicBezTo>
                  <a:cubicBezTo>
                    <a:pt x="7152" y="18549"/>
                    <a:pt x="7209" y="18514"/>
                    <a:pt x="7237" y="18307"/>
                  </a:cubicBezTo>
                  <a:cubicBezTo>
                    <a:pt x="7255" y="18173"/>
                    <a:pt x="7297" y="17330"/>
                    <a:pt x="7331" y="16431"/>
                  </a:cubicBezTo>
                  <a:cubicBezTo>
                    <a:pt x="7365" y="15533"/>
                    <a:pt x="7413" y="14692"/>
                    <a:pt x="7436" y="14563"/>
                  </a:cubicBezTo>
                  <a:cubicBezTo>
                    <a:pt x="7472" y="14371"/>
                    <a:pt x="7560" y="14313"/>
                    <a:pt x="7909" y="14251"/>
                  </a:cubicBezTo>
                  <a:cubicBezTo>
                    <a:pt x="8416" y="14162"/>
                    <a:pt x="8640" y="13893"/>
                    <a:pt x="8867" y="13098"/>
                  </a:cubicBezTo>
                  <a:cubicBezTo>
                    <a:pt x="9056" y="12439"/>
                    <a:pt x="9180" y="11489"/>
                    <a:pt x="9249" y="10192"/>
                  </a:cubicBezTo>
                  <a:cubicBezTo>
                    <a:pt x="9334" y="8589"/>
                    <a:pt x="9247" y="7155"/>
                    <a:pt x="9027" y="6534"/>
                  </a:cubicBezTo>
                  <a:cubicBezTo>
                    <a:pt x="8805" y="5909"/>
                    <a:pt x="8644" y="5814"/>
                    <a:pt x="7800" y="5814"/>
                  </a:cubicBezTo>
                  <a:close/>
                  <a:moveTo>
                    <a:pt x="16185" y="5814"/>
                  </a:moveTo>
                  <a:cubicBezTo>
                    <a:pt x="15733" y="5814"/>
                    <a:pt x="15384" y="5870"/>
                    <a:pt x="15373" y="5944"/>
                  </a:cubicBezTo>
                  <a:cubicBezTo>
                    <a:pt x="15355" y="6059"/>
                    <a:pt x="14867" y="18088"/>
                    <a:pt x="14867" y="18415"/>
                  </a:cubicBezTo>
                  <a:cubicBezTo>
                    <a:pt x="14867" y="18493"/>
                    <a:pt x="15026" y="18549"/>
                    <a:pt x="15249" y="18549"/>
                  </a:cubicBezTo>
                  <a:cubicBezTo>
                    <a:pt x="15617" y="18549"/>
                    <a:pt x="15632" y="18537"/>
                    <a:pt x="15649" y="18237"/>
                  </a:cubicBezTo>
                  <a:cubicBezTo>
                    <a:pt x="15659" y="18066"/>
                    <a:pt x="15696" y="17226"/>
                    <a:pt x="15732" y="16369"/>
                  </a:cubicBezTo>
                  <a:cubicBezTo>
                    <a:pt x="15818" y="14292"/>
                    <a:pt x="15826" y="14258"/>
                    <a:pt x="16257" y="14258"/>
                  </a:cubicBezTo>
                  <a:cubicBezTo>
                    <a:pt x="17137" y="14258"/>
                    <a:pt x="17580" y="12795"/>
                    <a:pt x="17671" y="9586"/>
                  </a:cubicBezTo>
                  <a:cubicBezTo>
                    <a:pt x="17706" y="8366"/>
                    <a:pt x="17641" y="7430"/>
                    <a:pt x="17475" y="6772"/>
                  </a:cubicBezTo>
                  <a:cubicBezTo>
                    <a:pt x="17263" y="5927"/>
                    <a:pt x="17110" y="5814"/>
                    <a:pt x="16185" y="5814"/>
                  </a:cubicBezTo>
                  <a:close/>
                  <a:moveTo>
                    <a:pt x="7860" y="8182"/>
                  </a:moveTo>
                  <a:cubicBezTo>
                    <a:pt x="7894" y="8186"/>
                    <a:pt x="7935" y="8198"/>
                    <a:pt x="7986" y="8215"/>
                  </a:cubicBezTo>
                  <a:cubicBezTo>
                    <a:pt x="8185" y="8280"/>
                    <a:pt x="8244" y="8358"/>
                    <a:pt x="8326" y="8671"/>
                  </a:cubicBezTo>
                  <a:cubicBezTo>
                    <a:pt x="8407" y="8979"/>
                    <a:pt x="8425" y="9167"/>
                    <a:pt x="8425" y="9681"/>
                  </a:cubicBezTo>
                  <a:cubicBezTo>
                    <a:pt x="8425" y="10504"/>
                    <a:pt x="8334" y="11196"/>
                    <a:pt x="8182" y="11513"/>
                  </a:cubicBezTo>
                  <a:cubicBezTo>
                    <a:pt x="8055" y="11780"/>
                    <a:pt x="7577" y="11881"/>
                    <a:pt x="7541" y="11649"/>
                  </a:cubicBezTo>
                  <a:cubicBezTo>
                    <a:pt x="7506" y="11426"/>
                    <a:pt x="7633" y="8653"/>
                    <a:pt x="7690" y="8392"/>
                  </a:cubicBezTo>
                  <a:cubicBezTo>
                    <a:pt x="7726" y="8225"/>
                    <a:pt x="7759" y="8171"/>
                    <a:pt x="7860" y="8182"/>
                  </a:cubicBezTo>
                  <a:close/>
                  <a:moveTo>
                    <a:pt x="16291" y="8182"/>
                  </a:moveTo>
                  <a:cubicBezTo>
                    <a:pt x="16440" y="8200"/>
                    <a:pt x="16627" y="8389"/>
                    <a:pt x="16712" y="8675"/>
                  </a:cubicBezTo>
                  <a:cubicBezTo>
                    <a:pt x="16800" y="8969"/>
                    <a:pt x="16816" y="9122"/>
                    <a:pt x="16816" y="9670"/>
                  </a:cubicBezTo>
                  <a:cubicBezTo>
                    <a:pt x="16816" y="10490"/>
                    <a:pt x="16723" y="11187"/>
                    <a:pt x="16570" y="11513"/>
                  </a:cubicBezTo>
                  <a:cubicBezTo>
                    <a:pt x="16449" y="11771"/>
                    <a:pt x="15967" y="11884"/>
                    <a:pt x="15934" y="11662"/>
                  </a:cubicBezTo>
                  <a:cubicBezTo>
                    <a:pt x="15902" y="11441"/>
                    <a:pt x="16040" y="8564"/>
                    <a:pt x="16094" y="8351"/>
                  </a:cubicBezTo>
                  <a:cubicBezTo>
                    <a:pt x="16126" y="8223"/>
                    <a:pt x="16202" y="8171"/>
                    <a:pt x="16291" y="8182"/>
                  </a:cubicBezTo>
                  <a:close/>
                  <a:moveTo>
                    <a:pt x="18821" y="9867"/>
                  </a:moveTo>
                  <a:cubicBezTo>
                    <a:pt x="18480" y="9886"/>
                    <a:pt x="18116" y="10462"/>
                    <a:pt x="17887" y="11485"/>
                  </a:cubicBezTo>
                  <a:cubicBezTo>
                    <a:pt x="17669" y="12460"/>
                    <a:pt x="17574" y="13421"/>
                    <a:pt x="17555" y="14850"/>
                  </a:cubicBezTo>
                  <a:cubicBezTo>
                    <a:pt x="17540" y="16000"/>
                    <a:pt x="17545" y="16112"/>
                    <a:pt x="17649" y="16955"/>
                  </a:cubicBezTo>
                  <a:cubicBezTo>
                    <a:pt x="17768" y="17911"/>
                    <a:pt x="17885" y="18333"/>
                    <a:pt x="18116" y="18635"/>
                  </a:cubicBezTo>
                  <a:cubicBezTo>
                    <a:pt x="18353" y="18944"/>
                    <a:pt x="18739" y="18789"/>
                    <a:pt x="18984" y="18287"/>
                  </a:cubicBezTo>
                  <a:lnTo>
                    <a:pt x="19187" y="17870"/>
                  </a:lnTo>
                  <a:lnTo>
                    <a:pt x="19219" y="18209"/>
                  </a:lnTo>
                  <a:cubicBezTo>
                    <a:pt x="19251" y="18537"/>
                    <a:pt x="19264" y="18549"/>
                    <a:pt x="19584" y="18549"/>
                  </a:cubicBezTo>
                  <a:cubicBezTo>
                    <a:pt x="19896" y="18549"/>
                    <a:pt x="19918" y="18530"/>
                    <a:pt x="19948" y="18237"/>
                  </a:cubicBezTo>
                  <a:cubicBezTo>
                    <a:pt x="19980" y="17926"/>
                    <a:pt x="20265" y="10806"/>
                    <a:pt x="20264" y="10347"/>
                  </a:cubicBezTo>
                  <a:cubicBezTo>
                    <a:pt x="20263" y="10133"/>
                    <a:pt x="20223" y="10105"/>
                    <a:pt x="19914" y="10105"/>
                  </a:cubicBezTo>
                  <a:cubicBezTo>
                    <a:pt x="19574" y="10105"/>
                    <a:pt x="19564" y="10113"/>
                    <a:pt x="19532" y="10449"/>
                  </a:cubicBezTo>
                  <a:lnTo>
                    <a:pt x="19499" y="10795"/>
                  </a:lnTo>
                  <a:lnTo>
                    <a:pt x="19375" y="10458"/>
                  </a:lnTo>
                  <a:cubicBezTo>
                    <a:pt x="19222" y="10044"/>
                    <a:pt x="19025" y="9856"/>
                    <a:pt x="18821" y="9867"/>
                  </a:cubicBezTo>
                  <a:close/>
                  <a:moveTo>
                    <a:pt x="10414" y="9874"/>
                  </a:moveTo>
                  <a:cubicBezTo>
                    <a:pt x="9932" y="9866"/>
                    <a:pt x="9485" y="10996"/>
                    <a:pt x="9266" y="12850"/>
                  </a:cubicBezTo>
                  <a:cubicBezTo>
                    <a:pt x="9186" y="13536"/>
                    <a:pt x="9174" y="13809"/>
                    <a:pt x="9174" y="15019"/>
                  </a:cubicBezTo>
                  <a:cubicBezTo>
                    <a:pt x="9174" y="16222"/>
                    <a:pt x="9186" y="16493"/>
                    <a:pt x="9261" y="17080"/>
                  </a:cubicBezTo>
                  <a:cubicBezTo>
                    <a:pt x="9361" y="17857"/>
                    <a:pt x="9508" y="18354"/>
                    <a:pt x="9721" y="18631"/>
                  </a:cubicBezTo>
                  <a:cubicBezTo>
                    <a:pt x="9962" y="18944"/>
                    <a:pt x="10330" y="18795"/>
                    <a:pt x="10584" y="18283"/>
                  </a:cubicBezTo>
                  <a:lnTo>
                    <a:pt x="10795" y="17857"/>
                  </a:lnTo>
                  <a:lnTo>
                    <a:pt x="10828" y="18203"/>
                  </a:lnTo>
                  <a:cubicBezTo>
                    <a:pt x="10860" y="18538"/>
                    <a:pt x="10871" y="18549"/>
                    <a:pt x="11193" y="18549"/>
                  </a:cubicBezTo>
                  <a:cubicBezTo>
                    <a:pt x="11570" y="18549"/>
                    <a:pt x="11562" y="18577"/>
                    <a:pt x="11608" y="17234"/>
                  </a:cubicBezTo>
                  <a:cubicBezTo>
                    <a:pt x="11622" y="16853"/>
                    <a:pt x="11687" y="15188"/>
                    <a:pt x="11753" y="13533"/>
                  </a:cubicBezTo>
                  <a:cubicBezTo>
                    <a:pt x="11819" y="11878"/>
                    <a:pt x="11872" y="10430"/>
                    <a:pt x="11872" y="10315"/>
                  </a:cubicBezTo>
                  <a:cubicBezTo>
                    <a:pt x="11872" y="10141"/>
                    <a:pt x="11812" y="10105"/>
                    <a:pt x="11523" y="10105"/>
                  </a:cubicBezTo>
                  <a:cubicBezTo>
                    <a:pt x="11182" y="10105"/>
                    <a:pt x="11173" y="10114"/>
                    <a:pt x="11141" y="10455"/>
                  </a:cubicBezTo>
                  <a:lnTo>
                    <a:pt x="11107" y="10804"/>
                  </a:lnTo>
                  <a:lnTo>
                    <a:pt x="10974" y="10451"/>
                  </a:lnTo>
                  <a:cubicBezTo>
                    <a:pt x="10900" y="10257"/>
                    <a:pt x="10742" y="10031"/>
                    <a:pt x="10623" y="9947"/>
                  </a:cubicBezTo>
                  <a:cubicBezTo>
                    <a:pt x="10553" y="9898"/>
                    <a:pt x="10483" y="9875"/>
                    <a:pt x="10414" y="9874"/>
                  </a:cubicBezTo>
                  <a:close/>
                  <a:moveTo>
                    <a:pt x="12550" y="10105"/>
                  </a:moveTo>
                  <a:cubicBezTo>
                    <a:pt x="12257" y="10105"/>
                    <a:pt x="12186" y="10145"/>
                    <a:pt x="12186" y="10304"/>
                  </a:cubicBezTo>
                  <a:cubicBezTo>
                    <a:pt x="12186" y="10413"/>
                    <a:pt x="12327" y="12137"/>
                    <a:pt x="12499" y="14137"/>
                  </a:cubicBezTo>
                  <a:lnTo>
                    <a:pt x="12813" y="17772"/>
                  </a:lnTo>
                  <a:lnTo>
                    <a:pt x="12666" y="18612"/>
                  </a:lnTo>
                  <a:cubicBezTo>
                    <a:pt x="12585" y="19072"/>
                    <a:pt x="12452" y="19820"/>
                    <a:pt x="12370" y="20273"/>
                  </a:cubicBezTo>
                  <a:cubicBezTo>
                    <a:pt x="12288" y="20726"/>
                    <a:pt x="12220" y="21210"/>
                    <a:pt x="12220" y="21350"/>
                  </a:cubicBezTo>
                  <a:cubicBezTo>
                    <a:pt x="12220" y="21583"/>
                    <a:pt x="12252" y="21600"/>
                    <a:pt x="12591" y="21564"/>
                  </a:cubicBezTo>
                  <a:lnTo>
                    <a:pt x="12961" y="21525"/>
                  </a:lnTo>
                  <a:lnTo>
                    <a:pt x="13914" y="16066"/>
                  </a:lnTo>
                  <a:cubicBezTo>
                    <a:pt x="14438" y="13064"/>
                    <a:pt x="14867" y="10494"/>
                    <a:pt x="14867" y="10356"/>
                  </a:cubicBezTo>
                  <a:cubicBezTo>
                    <a:pt x="14867" y="10129"/>
                    <a:pt x="14831" y="10105"/>
                    <a:pt x="14503" y="10105"/>
                  </a:cubicBezTo>
                  <a:lnTo>
                    <a:pt x="14140" y="10105"/>
                  </a:lnTo>
                  <a:lnTo>
                    <a:pt x="13734" y="12471"/>
                  </a:lnTo>
                  <a:cubicBezTo>
                    <a:pt x="13510" y="13773"/>
                    <a:pt x="13315" y="14785"/>
                    <a:pt x="13300" y="14721"/>
                  </a:cubicBezTo>
                  <a:cubicBezTo>
                    <a:pt x="13285" y="14656"/>
                    <a:pt x="13207" y="13701"/>
                    <a:pt x="13125" y="12597"/>
                  </a:cubicBezTo>
                  <a:cubicBezTo>
                    <a:pt x="13044" y="11493"/>
                    <a:pt x="12963" y="10480"/>
                    <a:pt x="12946" y="10347"/>
                  </a:cubicBezTo>
                  <a:cubicBezTo>
                    <a:pt x="12919" y="10140"/>
                    <a:pt x="12862" y="10105"/>
                    <a:pt x="12550" y="10105"/>
                  </a:cubicBezTo>
                  <a:close/>
                  <a:moveTo>
                    <a:pt x="10497" y="12106"/>
                  </a:moveTo>
                  <a:cubicBezTo>
                    <a:pt x="10678" y="12051"/>
                    <a:pt x="10858" y="12333"/>
                    <a:pt x="10969" y="13053"/>
                  </a:cubicBezTo>
                  <a:cubicBezTo>
                    <a:pt x="11138" y="14160"/>
                    <a:pt x="10961" y="15815"/>
                    <a:pt x="10611" y="16397"/>
                  </a:cubicBezTo>
                  <a:cubicBezTo>
                    <a:pt x="10242" y="17010"/>
                    <a:pt x="9888" y="16180"/>
                    <a:pt x="9888" y="14701"/>
                  </a:cubicBezTo>
                  <a:cubicBezTo>
                    <a:pt x="9887" y="13220"/>
                    <a:pt x="10195" y="12196"/>
                    <a:pt x="10497" y="12106"/>
                  </a:cubicBezTo>
                  <a:close/>
                  <a:moveTo>
                    <a:pt x="18934" y="12162"/>
                  </a:moveTo>
                  <a:cubicBezTo>
                    <a:pt x="19225" y="12185"/>
                    <a:pt x="19459" y="13080"/>
                    <a:pt x="19412" y="14318"/>
                  </a:cubicBezTo>
                  <a:cubicBezTo>
                    <a:pt x="19384" y="15069"/>
                    <a:pt x="19230" y="15938"/>
                    <a:pt x="19074" y="16230"/>
                  </a:cubicBezTo>
                  <a:cubicBezTo>
                    <a:pt x="18804" y="16738"/>
                    <a:pt x="18572" y="16627"/>
                    <a:pt x="18399" y="15912"/>
                  </a:cubicBezTo>
                  <a:cubicBezTo>
                    <a:pt x="18309" y="15539"/>
                    <a:pt x="18296" y="15383"/>
                    <a:pt x="18296" y="14688"/>
                  </a:cubicBezTo>
                  <a:cubicBezTo>
                    <a:pt x="18296" y="13695"/>
                    <a:pt x="18418" y="12882"/>
                    <a:pt x="18631" y="12450"/>
                  </a:cubicBezTo>
                  <a:cubicBezTo>
                    <a:pt x="18733" y="12243"/>
                    <a:pt x="18836" y="12154"/>
                    <a:pt x="18934" y="12162"/>
                  </a:cubicBezTo>
                  <a:close/>
                </a:path>
              </a:pathLst>
            </a:custGeom>
            <a:ln w="12700" cap="flat">
              <a:noFill/>
              <a:miter lim="400000"/>
            </a:ln>
            <a:effectLst/>
          </p:spPr>
        </p:pic>
        <p:sp>
          <p:nvSpPr>
            <p:cNvPr id="157" name="244M Users   100 Currencies    200 Countries"/>
            <p:cNvSpPr txBox="1"/>
            <p:nvPr/>
          </p:nvSpPr>
          <p:spPr>
            <a:xfrm>
              <a:off x="4884229" y="5531837"/>
              <a:ext cx="14615542"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5400">
                  <a:solidFill>
                    <a:srgbClr val="000000"/>
                  </a:solidFill>
                  <a:latin typeface="Avenir Next"/>
                  <a:ea typeface="Avenir Next"/>
                  <a:cs typeface="Avenir Next"/>
                  <a:sym typeface="Avenir Next"/>
                </a:defRPr>
              </a:pPr>
              <a:r>
                <a:rPr b="1"/>
                <a:t>244M </a:t>
              </a:r>
              <a:r>
                <a:t>Users   </a:t>
              </a:r>
              <a:r>
                <a:rPr b="1"/>
                <a:t>100</a:t>
              </a:r>
              <a:r>
                <a:t> Currencies    </a:t>
              </a:r>
              <a:r>
                <a:rPr b="1"/>
                <a:t>200</a:t>
              </a:r>
              <a:r>
                <a:t> Countries</a:t>
              </a:r>
            </a:p>
          </p:txBody>
        </p:sp>
        <p:sp>
          <p:nvSpPr>
            <p:cNvPr id="158" name="# from PayPal Holdings, Inc. (NASDAQ: PYPL) Q218 Earnings report"/>
            <p:cNvSpPr txBox="1"/>
            <p:nvPr/>
          </p:nvSpPr>
          <p:spPr>
            <a:xfrm>
              <a:off x="9037370" y="8382463"/>
              <a:ext cx="6309260" cy="3245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1600">
                  <a:solidFill>
                    <a:srgbClr val="444444"/>
                  </a:solidFill>
                  <a:effectLst>
                    <a:outerShdw sx="100000" sy="100000" kx="0" ky="0" algn="b" rotWithShape="0" blurRad="12700" dist="17960" dir="2700000">
                      <a:srgbClr val="000000">
                        <a:alpha val="0"/>
                      </a:srgbClr>
                    </a:outerShdw>
                  </a:effectLst>
                </a:defRPr>
              </a:lvl1pPr>
            </a:lstStyle>
            <a:p>
              <a:pPr/>
              <a:r>
                <a:t># from PayPal Holdings, Inc. (NASDAQ: PYPL) Q218 Earnings report</a:t>
              </a:r>
            </a:p>
          </p:txBody>
        </p:sp>
      </p:grpSp>
      <p:pic>
        <p:nvPicPr>
          <p:cNvPr id="160" name="50-stars-stencil-reusable-diy-craft-stencils-of-50-us-american-within-star-stencil-for-american-flag.jpg" descr="50-stars-stencil-reusable-diy-craft-stencils-of-50-us-american-within-star-stencil-for-american-flag.jpg"/>
          <p:cNvPicPr>
            <a:picLocks noChangeAspect="1"/>
          </p:cNvPicPr>
          <p:nvPr/>
        </p:nvPicPr>
        <p:blipFill>
          <a:blip r:embed="rId4">
            <a:alphaModFix amt="30000"/>
            <a:extLst/>
          </a:blip>
          <a:stretch>
            <a:fillRect/>
          </a:stretch>
        </p:blipFill>
        <p:spPr>
          <a:xfrm>
            <a:off x="0" y="-456828"/>
            <a:ext cx="4877793" cy="4877793"/>
          </a:xfrm>
          <a:prstGeom prst="rect">
            <a:avLst/>
          </a:prstGeom>
          <a:ln w="12700">
            <a:miter lim="400000"/>
          </a:ln>
        </p:spPr>
      </p:pic>
      <p:grpSp>
        <p:nvGrpSpPr>
          <p:cNvPr id="163" name="Group"/>
          <p:cNvGrpSpPr/>
          <p:nvPr/>
        </p:nvGrpSpPr>
        <p:grpSpPr>
          <a:xfrm>
            <a:off x="2438896" y="-548945"/>
            <a:ext cx="18288001" cy="13716001"/>
            <a:chOff x="0" y="0"/>
            <a:chExt cx="18288000" cy="13716000"/>
          </a:xfrm>
        </p:grpSpPr>
        <p:pic>
          <p:nvPicPr>
            <p:cNvPr id="161" name="Citi-logo.png" descr="Citi-logo.png"/>
            <p:cNvPicPr>
              <a:picLocks noChangeAspect="1"/>
            </p:cNvPicPr>
            <p:nvPr/>
          </p:nvPicPr>
          <p:blipFill>
            <a:blip r:embed="rId5">
              <a:extLst/>
            </a:blip>
            <a:srcRect l="0" t="0" r="0" b="0"/>
            <a:stretch>
              <a:fillRect/>
            </a:stretch>
          </p:blipFill>
          <p:spPr>
            <a:xfrm>
              <a:off x="0" y="0"/>
              <a:ext cx="18288000" cy="13716000"/>
            </a:xfrm>
            <a:prstGeom prst="rect">
              <a:avLst/>
            </a:prstGeom>
            <a:ln w="12700" cap="flat">
              <a:noFill/>
              <a:miter lim="400000"/>
            </a:ln>
            <a:effectLst/>
          </p:spPr>
        </p:pic>
        <p:sp>
          <p:nvSpPr>
            <p:cNvPr id="162" name="Group"/>
            <p:cNvSpPr/>
            <p:nvPr/>
          </p:nvSpPr>
          <p:spPr>
            <a:xfrm>
              <a:off x="9765803" y="1106071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5400">
                  <a:solidFill>
                    <a:srgbClr val="000000"/>
                  </a:solidFill>
                  <a:latin typeface="Avenir Next"/>
                  <a:ea typeface="Avenir Next"/>
                  <a:cs typeface="Avenir Next"/>
                  <a:sym typeface="Avenir Next"/>
                </a:defRPr>
              </a:pPr>
              <a:r>
                <a:rPr b="1"/>
                <a:t>Citi Fintech </a:t>
              </a:r>
              <a:r>
                <a:t>Legal entity since 2015</a:t>
              </a:r>
            </a:p>
          </p:txBody>
        </p:sp>
      </p:grpSp>
      <p:pic>
        <p:nvPicPr>
          <p:cNvPr id="164" name="logo-white.png" descr="logo-white.png"/>
          <p:cNvPicPr>
            <a:picLocks noChangeAspect="1"/>
          </p:cNvPicPr>
          <p:nvPr/>
        </p:nvPicPr>
        <p:blipFill>
          <a:blip r:embed="rId6">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60"/>
                                        </p:tgtEl>
                                        <p:attrNameLst>
                                          <p:attrName>style.visibility</p:attrName>
                                        </p:attrNameLst>
                                      </p:cBhvr>
                                      <p:to>
                                        <p:strVal val="visible"/>
                                      </p:to>
                                    </p:set>
                                    <p:animEffect filter="dissolve" transition="in">
                                      <p:cBhvr>
                                        <p:cTn id="7" dur="1000"/>
                                        <p:tgtEl>
                                          <p:spTgt spid="16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59"/>
                                        </p:tgtEl>
                                        <p:attrNameLst>
                                          <p:attrName>style.visibility</p:attrName>
                                        </p:attrNameLst>
                                      </p:cBhvr>
                                      <p:to>
                                        <p:strVal val="visible"/>
                                      </p:to>
                                    </p:set>
                                    <p:animEffect filter="dissolve" transition="in">
                                      <p:cBhvr>
                                        <p:cTn id="11" dur="1000"/>
                                        <p:tgtEl>
                                          <p:spTgt spid="159"/>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9" grpId="3" fill="hold">
                                  <p:stCondLst>
                                    <p:cond delay="0"/>
                                  </p:stCondLst>
                                  <p:iterate type="el" backwards="0">
                                    <p:tmAbs val="0"/>
                                  </p:iterate>
                                  <p:childTnLst>
                                    <p:set>
                                      <p:cBhvr>
                                        <p:cTn id="15" fill="hold"/>
                                        <p:tgtEl>
                                          <p:spTgt spid="155"/>
                                        </p:tgtEl>
                                        <p:attrNameLst>
                                          <p:attrName>style.visibility</p:attrName>
                                        </p:attrNameLst>
                                      </p:cBhvr>
                                      <p:to>
                                        <p:strVal val="visible"/>
                                      </p:to>
                                    </p:set>
                                    <p:animEffect filter="dissolve" transition="in">
                                      <p:cBhvr>
                                        <p:cTn id="16" dur="1000"/>
                                        <p:tgtEl>
                                          <p:spTgt spid="155"/>
                                        </p:tgtEl>
                                      </p:cBhvr>
                                    </p:animEffect>
                                  </p:childTnLst>
                                </p:cTn>
                              </p:par>
                            </p:childTnLst>
                          </p:cTn>
                        </p:par>
                      </p:childTnLst>
                    </p:cTn>
                  </p:par>
                  <p:par>
                    <p:cTn id="17" fill="hold">
                      <p:stCondLst>
                        <p:cond delay="indefinite"/>
                      </p:stCondLst>
                      <p:childTnLst>
                        <p:par>
                          <p:cTn id="18" fill="hold">
                            <p:stCondLst>
                              <p:cond delay="0"/>
                            </p:stCondLst>
                            <p:childTnLst>
                              <p:par>
                                <p:cTn id="19" presetClass="exit" nodeType="clickEffect" presetID="9" grpId="4" fill="hold">
                                  <p:stCondLst>
                                    <p:cond delay="0"/>
                                  </p:stCondLst>
                                  <p:iterate type="el" backwards="0">
                                    <p:tmAbs val="0"/>
                                  </p:iterate>
                                  <p:childTnLst>
                                    <p:animEffect filter="dissolve" transition="out">
                                      <p:cBhvr>
                                        <p:cTn id="20" dur="1000" fill="hold"/>
                                        <p:tgtEl>
                                          <p:spTgt spid="159"/>
                                        </p:tgtEl>
                                      </p:cBhvr>
                                    </p:animEffect>
                                    <p:set>
                                      <p:cBhvr>
                                        <p:cTn id="21" fill="hold">
                                          <p:stCondLst>
                                            <p:cond delay="999"/>
                                          </p:stCondLst>
                                        </p:cTn>
                                        <p:tgtEl>
                                          <p:spTgt spid="159"/>
                                        </p:tgtEl>
                                        <p:attrNameLst>
                                          <p:attrName>style.visibility</p:attrName>
                                        </p:attrNameLst>
                                      </p:cBhvr>
                                      <p:to>
                                        <p:strVal val="hidden"/>
                                      </p:to>
                                    </p:set>
                                  </p:childTnLst>
                                </p:cTn>
                              </p:par>
                            </p:childTnLst>
                          </p:cTn>
                        </p:par>
                        <p:par>
                          <p:cTn id="22" fill="hold">
                            <p:stCondLst>
                              <p:cond delay="1000"/>
                            </p:stCondLst>
                            <p:childTnLst>
                              <p:par>
                                <p:cTn id="23" presetClass="exit" nodeType="afterEffect" presetID="9" grpId="5" fill="hold">
                                  <p:stCondLst>
                                    <p:cond delay="0"/>
                                  </p:stCondLst>
                                  <p:iterate type="el" backwards="0">
                                    <p:tmAbs val="0"/>
                                  </p:iterate>
                                  <p:childTnLst>
                                    <p:animEffect filter="dissolve" transition="out">
                                      <p:cBhvr>
                                        <p:cTn id="24" dur="1000" fill="hold"/>
                                        <p:tgtEl>
                                          <p:spTgt spid="155"/>
                                        </p:tgtEl>
                                      </p:cBhvr>
                                    </p:animEffect>
                                    <p:set>
                                      <p:cBhvr>
                                        <p:cTn id="25" fill="hold">
                                          <p:stCondLst>
                                            <p:cond delay="999"/>
                                          </p:stCondLst>
                                        </p:cTn>
                                        <p:tgtEl>
                                          <p:spTgt spid="155"/>
                                        </p:tgtEl>
                                        <p:attrNameLst>
                                          <p:attrName>style.visibility</p:attrName>
                                        </p:attrNameLst>
                                      </p:cBhvr>
                                      <p:to>
                                        <p:strVal val="hidden"/>
                                      </p:to>
                                    </p:set>
                                  </p:childTnLst>
                                </p:cTn>
                              </p:par>
                            </p:childTnLst>
                          </p:cTn>
                        </p:par>
                        <p:par>
                          <p:cTn id="26" fill="hold">
                            <p:stCondLst>
                              <p:cond delay="2000"/>
                            </p:stCondLst>
                            <p:childTnLst>
                              <p:par>
                                <p:cTn id="27" presetClass="entr" nodeType="afterEffect" presetID="9" grpId="6" fill="hold">
                                  <p:stCondLst>
                                    <p:cond delay="0"/>
                                  </p:stCondLst>
                                  <p:iterate type="el" backwards="0">
                                    <p:tmAbs val="0"/>
                                  </p:iterate>
                                  <p:childTnLst>
                                    <p:set>
                                      <p:cBhvr>
                                        <p:cTn id="28" fill="hold"/>
                                        <p:tgtEl>
                                          <p:spTgt spid="163"/>
                                        </p:tgtEl>
                                        <p:attrNameLst>
                                          <p:attrName>style.visibility</p:attrName>
                                        </p:attrNameLst>
                                      </p:cBhvr>
                                      <p:to>
                                        <p:strVal val="visible"/>
                                      </p:to>
                                    </p:set>
                                    <p:animEffect filter="dissolve" transition="in">
                                      <p:cBhvr>
                                        <p:cTn id="29"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5" grpId="3"/>
      <p:bldP build="whole" bldLvl="1" animBg="1" rev="0" advAuto="0" spid="160" grpId="1"/>
      <p:bldP build="whole" bldLvl="1" animBg="1" rev="0" advAuto="0" spid="159" grpId="4"/>
      <p:bldP build="whole" bldLvl="1" animBg="1" rev="0" advAuto="0" spid="155" grpId="5"/>
      <p:bldP build="whole" bldLvl="1" animBg="1" rev="0" advAuto="0" spid="163" grpId="6"/>
      <p:bldP build="whole" bldLvl="1" animBg="1" rev="0" advAuto="0" spid="159" grpId="2"/>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380" name="Everything should be made as simple as possible, but not simpler."/>
          <p:cNvSpPr txBox="1"/>
          <p:nvPr/>
        </p:nvSpPr>
        <p:spPr>
          <a:xfrm>
            <a:off x="549284" y="-177801"/>
            <a:ext cx="19242735" cy="14071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lnSpc>
                <a:spcPct val="80000"/>
              </a:lnSpc>
              <a:defRPr cap="all" sz="18000">
                <a:solidFill>
                  <a:schemeClr val="accent1">
                    <a:lumOff val="13529"/>
                  </a:schemeClr>
                </a:solidFill>
              </a:defRPr>
            </a:lvl1pPr>
          </a:lstStyle>
          <a:p>
            <a:pPr/>
            <a:r>
              <a:t>Everything should be made as simple as possible, but not simpler.</a:t>
            </a:r>
          </a:p>
        </p:txBody>
      </p:sp>
      <p:pic>
        <p:nvPicPr>
          <p:cNvPr id="381"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p:transition xmlns:p14="http://schemas.microsoft.com/office/powerpoint/2010/main" spd="med" advClick="0" advTm="2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380"/>
                                        </p:tgtEl>
                                        <p:attrNameLst>
                                          <p:attrName>style.visibility</p:attrName>
                                        </p:attrNameLst>
                                      </p:cBhvr>
                                      <p:to>
                                        <p:strVal val="visible"/>
                                      </p:to>
                                    </p:set>
                                  </p:childTnLst>
                                </p:cTn>
                              </p:par>
                            </p:childTnLst>
                          </p:cTn>
                        </p:par>
                        <p:par>
                          <p:cTn id="7" fill="hold">
                            <p:stCondLst>
                              <p:cond delay="0"/>
                            </p:stCondLst>
                            <p:childTnLst>
                              <p:par>
                                <p:cTn id="8" presetClass="exit" nodeType="afterEffect" presetSubtype="0" presetID="1" grpId="2" fill="hold">
                                  <p:stCondLst>
                                    <p:cond delay="10000"/>
                                  </p:stCondLst>
                                  <p:iterate type="lt" backwards="0">
                                    <p:tmAbs val="100"/>
                                  </p:iterate>
                                  <p:childTnLst>
                                    <p:set>
                                      <p:cBhvr>
                                        <p:cTn id="9" fill="hold">
                                          <p:stCondLst>
                                            <p:cond delay="0"/>
                                          </p:stCondLst>
                                        </p:cTn>
                                        <p:tgtEl>
                                          <p:spTgt spid="3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0" grpId="2"/>
      <p:bldP build="whole" bldLvl="1" animBg="1" rev="0" advAuto="0" spid="380"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hueOff val="-177681"/>
            <a:satOff val="-17391"/>
            <a:lumOff val="16666"/>
          </a:schemeClr>
        </a:solidFill>
      </p:bgPr>
    </p:bg>
    <p:spTree>
      <p:nvGrpSpPr>
        <p:cNvPr id="1" name=""/>
        <p:cNvGrpSpPr/>
        <p:nvPr/>
      </p:nvGrpSpPr>
      <p:grpSpPr>
        <a:xfrm>
          <a:off x="0" y="0"/>
          <a:ext cx="0" cy="0"/>
          <a:chOff x="0" y="0"/>
          <a:chExt cx="0" cy="0"/>
        </a:xfrm>
      </p:grpSpPr>
      <p:sp>
        <p:nvSpPr>
          <p:cNvPr id="385" name="If you can’t explain it simply, you don’t understand it well enough."/>
          <p:cNvSpPr txBox="1"/>
          <p:nvPr/>
        </p:nvSpPr>
        <p:spPr>
          <a:xfrm>
            <a:off x="549284" y="-177801"/>
            <a:ext cx="19012416" cy="14071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lnSpc>
                <a:spcPct val="80000"/>
              </a:lnSpc>
              <a:defRPr cap="all" sz="18000">
                <a:solidFill>
                  <a:schemeClr val="accent5">
                    <a:hueOff val="89162"/>
                    <a:satOff val="9554"/>
                    <a:lumOff val="16296"/>
                  </a:schemeClr>
                </a:solidFill>
              </a:defRPr>
            </a:lvl1pPr>
          </a:lstStyle>
          <a:p>
            <a:pPr/>
            <a:r>
              <a:t>If you can’t explain it simply, you don’t understand it well enough.</a:t>
            </a:r>
          </a:p>
        </p:txBody>
      </p:sp>
      <p:pic>
        <p:nvPicPr>
          <p:cNvPr id="386"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p:transition xmlns:p14="http://schemas.microsoft.com/office/powerpoint/2010/main" spd="med" advClick="0" advTm="2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385"/>
                                        </p:tgtEl>
                                        <p:attrNameLst>
                                          <p:attrName>style.visibility</p:attrName>
                                        </p:attrNameLst>
                                      </p:cBhvr>
                                      <p:to>
                                        <p:strVal val="visible"/>
                                      </p:to>
                                    </p:set>
                                  </p:childTnLst>
                                </p:cTn>
                              </p:par>
                            </p:childTnLst>
                          </p:cTn>
                        </p:par>
                        <p:par>
                          <p:cTn id="7" fill="hold">
                            <p:stCondLst>
                              <p:cond delay="0"/>
                            </p:stCondLst>
                            <p:childTnLst>
                              <p:par>
                                <p:cTn id="8" presetClass="exit" nodeType="afterEffect" presetSubtype="0" presetID="1" grpId="2" fill="hold">
                                  <p:stCondLst>
                                    <p:cond delay="10000"/>
                                  </p:stCondLst>
                                  <p:iterate type="lt" backwards="0">
                                    <p:tmAbs val="100"/>
                                  </p:iterate>
                                  <p:childTnLst>
                                    <p:set>
                                      <p:cBhvr>
                                        <p:cTn id="9" fill="hold">
                                          <p:stCondLst>
                                            <p:cond delay="0"/>
                                          </p:stCondLst>
                                        </p:cTn>
                                        <p:tgtEl>
                                          <p:spTgt spid="3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5" grpId="1"/>
      <p:bldP build="whole" bldLvl="1" animBg="1" rev="0" advAuto="0" spid="385"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iu-26.jpeg" descr="iu-26.jpeg"/>
          <p:cNvPicPr>
            <a:picLocks noChangeAspect="1"/>
          </p:cNvPicPr>
          <p:nvPr/>
        </p:nvPicPr>
        <p:blipFill>
          <a:blip r:embed="rId3">
            <a:extLst/>
          </a:blip>
          <a:stretch>
            <a:fillRect/>
          </a:stretch>
        </p:blipFill>
        <p:spPr>
          <a:xfrm>
            <a:off x="-3168801" y="-1726501"/>
            <a:ext cx="30721602" cy="19201002"/>
          </a:xfrm>
          <a:prstGeom prst="rect">
            <a:avLst/>
          </a:prstGeom>
          <a:ln w="12700">
            <a:miter lim="400000"/>
          </a:ln>
        </p:spPr>
      </p:pic>
      <p:pic>
        <p:nvPicPr>
          <p:cNvPr id="391" name="logo-white.png" descr="logo-white.png"/>
          <p:cNvPicPr>
            <a:picLocks noChangeAspect="1"/>
          </p:cNvPicPr>
          <p:nvPr/>
        </p:nvPicPr>
        <p:blipFill>
          <a:blip r:embed="rId4">
            <a:alphaModFix amt="19533"/>
            <a:extLst/>
          </a:blip>
          <a:stretch>
            <a:fillRect/>
          </a:stretch>
        </p:blipFill>
        <p:spPr>
          <a:xfrm>
            <a:off x="22771199" y="12084704"/>
            <a:ext cx="1399184" cy="139918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90"/>
                                        </p:tgtEl>
                                        <p:attrNameLst>
                                          <p:attrName>style.visibility</p:attrName>
                                        </p:attrNameLst>
                                      </p:cBhvr>
                                      <p:to>
                                        <p:strVal val="visible"/>
                                      </p:to>
                                    </p:set>
                                    <p:anim calcmode="lin" valueType="num">
                                      <p:cBhvr>
                                        <p:cTn id="7" dur="750" fill="hold"/>
                                        <p:tgtEl>
                                          <p:spTgt spid="390"/>
                                        </p:tgtEl>
                                        <p:attrNameLst>
                                          <p:attrName>ppt_w</p:attrName>
                                        </p:attrNameLst>
                                      </p:cBhvr>
                                      <p:tavLst>
                                        <p:tav tm="0">
                                          <p:val>
                                            <p:fltVal val="0"/>
                                          </p:val>
                                        </p:tav>
                                        <p:tav tm="100000">
                                          <p:val>
                                            <p:strVal val="#ppt_w"/>
                                          </p:val>
                                        </p:tav>
                                      </p:tavLst>
                                    </p:anim>
                                    <p:anim calcmode="lin" valueType="num">
                                      <p:cBhvr>
                                        <p:cTn id="8" dur="750" fill="hold"/>
                                        <p:tgtEl>
                                          <p:spTgt spid="390"/>
                                        </p:tgtEl>
                                        <p:attrNameLst>
                                          <p:attrName>ppt_h</p:attrName>
                                        </p:attrNameLst>
                                      </p:cBhvr>
                                      <p:tavLst>
                                        <p:tav tm="0">
                                          <p:val>
                                            <p:fltVal val="0"/>
                                          </p:val>
                                        </p:tav>
                                        <p:tav tm="100000">
                                          <p:val>
                                            <p:strVal val="#ppt_h"/>
                                          </p:val>
                                        </p:tav>
                                      </p:tavLst>
                                    </p:anim>
                                  </p:childTnLst>
                                </p:cTn>
                              </p:par>
                            </p:childTnLst>
                          </p:cTn>
                        </p:par>
                        <p:par>
                          <p:cTn id="9" fill="hold">
                            <p:stCondLst>
                              <p:cond delay="0"/>
                            </p:stCondLst>
                            <p:childTnLst>
                              <p:par>
                                <p:cTn id="10" presetClass="emph" nodeType="afterEffect" presetSubtype="0" presetID="35" grpId="2" repeatCount="8000" fill="hold">
                                  <p:stCondLst>
                                    <p:cond delay="0"/>
                                  </p:stCondLst>
                                  <p:childTnLst>
                                    <p:anim calcmode="discrete" valueType="str">
                                      <p:cBhvr>
                                        <p:cTn id="11" dur="1000" fill="hold"/>
                                        <p:tgtEl>
                                          <p:spTgt spid="390"/>
                                        </p:tgtEl>
                                        <p:attrNameLst>
                                          <p:attrName>style.visibility</p:attrName>
                                        </p:attrNameLst>
                                      </p:cBhvr>
                                      <p:tavLst>
                                        <p:tav tm="0">
                                          <p:val>
                                            <p:strVal val="hidden"/>
                                          </p:val>
                                        </p:tav>
                                        <p:tav tm="50000">
                                          <p:val>
                                            <p:strVal val="visible"/>
                                          </p:val>
                                        </p:tav>
                                      </p:tavLst>
                                    </p:anim>
                                  </p:childTnLst>
                                </p:cTn>
                              </p:par>
                            </p:childTnLst>
                          </p:cTn>
                        </p:par>
                        <p:par>
                          <p:cTn id="12" fill="hold">
                            <p:stCondLst>
                              <p:cond delay="1000"/>
                            </p:stCondLst>
                            <p:childTnLst>
                              <p:par>
                                <p:cTn id="13" presetClass="exit" nodeType="afterEffect" presetSubtype="32" presetID="23" grpId="3" fill="hold">
                                  <p:stCondLst>
                                    <p:cond delay="0"/>
                                  </p:stCondLst>
                                  <p:iterate type="el" backwards="0">
                                    <p:tmAbs val="0"/>
                                  </p:iterate>
                                  <p:childTnLst>
                                    <p:anim calcmode="lin" valueType="num">
                                      <p:cBhvr>
                                        <p:cTn id="14" dur="500" fill="hold"/>
                                        <p:tgtEl>
                                          <p:spTgt spid="390"/>
                                        </p:tgtEl>
                                        <p:attrNameLst>
                                          <p:attrName>ppt_w</p:attrName>
                                        </p:attrNameLst>
                                      </p:cBhvr>
                                      <p:tavLst>
                                        <p:tav tm="0">
                                          <p:val>
                                            <p:strVal val="ppt_w"/>
                                          </p:val>
                                        </p:tav>
                                        <p:tav tm="100000">
                                          <p:val>
                                            <p:fltVal val="0"/>
                                          </p:val>
                                        </p:tav>
                                      </p:tavLst>
                                    </p:anim>
                                    <p:anim calcmode="lin" valueType="num">
                                      <p:cBhvr>
                                        <p:cTn id="15" dur="500" fill="hold"/>
                                        <p:tgtEl>
                                          <p:spTgt spid="390"/>
                                        </p:tgtEl>
                                        <p:attrNameLst>
                                          <p:attrName>ppt_h</p:attrName>
                                        </p:attrNameLst>
                                      </p:cBhvr>
                                      <p:tavLst>
                                        <p:tav tm="0">
                                          <p:val>
                                            <p:strVal val="ppt_h"/>
                                          </p:val>
                                        </p:tav>
                                        <p:tav tm="100000">
                                          <p:val>
                                            <p:fltVal val="0"/>
                                          </p:val>
                                        </p:tav>
                                      </p:tavLst>
                                    </p:anim>
                                    <p:set>
                                      <p:cBhvr>
                                        <p:cTn id="16" fill="hold">
                                          <p:stCondLst>
                                            <p:cond delay="499"/>
                                          </p:stCondLst>
                                        </p:cTn>
                                        <p:tgtEl>
                                          <p:spTgt spid="3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0" grpId="3"/>
      <p:bldP build="whole" bldLvl="1" animBg="1" rev="0" advAuto="0" spid="390" grpId="1"/>
      <p:bldP build="whole" bldLvl="1" animBg="1" rev="0" advAuto="0" spid="390" grpId="2"/>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INNOVATION"/>
          <p:cNvSpPr txBox="1"/>
          <p:nvPr/>
        </p:nvSpPr>
        <p:spPr>
          <a:xfrm>
            <a:off x="1303706" y="4916498"/>
            <a:ext cx="21776589" cy="38830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80000"/>
              </a:lnSpc>
              <a:defRPr sz="25000"/>
            </a:lvl1pPr>
          </a:lstStyle>
          <a:p>
            <a:pPr/>
            <a:r>
              <a:t>INNOVATION</a:t>
            </a:r>
          </a:p>
        </p:txBody>
      </p:sp>
      <p:pic>
        <p:nvPicPr>
          <p:cNvPr id="396"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95">
                                            <p:bg/>
                                          </p:spTgt>
                                        </p:tgtEl>
                                        <p:attrNameLst>
                                          <p:attrName>style.visibility</p:attrName>
                                        </p:attrNameLst>
                                      </p:cBhvr>
                                      <p:to>
                                        <p:strVal val="visible"/>
                                      </p:to>
                                    </p:set>
                                    <p:animEffect filter="dissolve" transition="in">
                                      <p:cBhvr>
                                        <p:cTn id="7" dur="500"/>
                                        <p:tgtEl>
                                          <p:spTgt spid="39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395">
                                            <p:txEl>
                                              <p:pRg st="0" end="0"/>
                                            </p:txEl>
                                          </p:spTgt>
                                        </p:tgtEl>
                                        <p:attrNameLst>
                                          <p:attrName>style.visibility</p:attrName>
                                        </p:attrNameLst>
                                      </p:cBhvr>
                                      <p:to>
                                        <p:strVal val="visible"/>
                                      </p:to>
                                    </p:set>
                                    <p:animEffect filter="dissolve" transition="in">
                                      <p:cBhvr>
                                        <p:cTn id="10" dur="500"/>
                                        <p:tgtEl>
                                          <p:spTgt spid="395">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95"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0"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pic>
        <p:nvPicPr>
          <p:cNvPr id="401" name="Image" descr="Image"/>
          <p:cNvPicPr>
            <a:picLocks noChangeAspect="1"/>
          </p:cNvPicPr>
          <p:nvPr/>
        </p:nvPicPr>
        <p:blipFill>
          <a:blip r:embed="rId4">
            <a:extLst/>
          </a:blip>
          <a:stretch>
            <a:fillRect/>
          </a:stretch>
        </p:blipFill>
        <p:spPr>
          <a:xfrm>
            <a:off x="2032000" y="1695450"/>
            <a:ext cx="20320000" cy="103251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05"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pic>
        <p:nvPicPr>
          <p:cNvPr id="406" name="Image" descr="Image"/>
          <p:cNvPicPr>
            <a:picLocks noChangeAspect="1"/>
          </p:cNvPicPr>
          <p:nvPr/>
        </p:nvPicPr>
        <p:blipFill>
          <a:blip r:embed="rId4">
            <a:extLst/>
          </a:blip>
          <a:stretch>
            <a:fillRect/>
          </a:stretch>
        </p:blipFill>
        <p:spPr>
          <a:xfrm>
            <a:off x="2813925" y="2199871"/>
            <a:ext cx="18756150" cy="991396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9/10 STARTUP FAILS"/>
          <p:cNvSpPr txBox="1"/>
          <p:nvPr/>
        </p:nvSpPr>
        <p:spPr>
          <a:xfrm>
            <a:off x="1303706" y="5672779"/>
            <a:ext cx="21776589" cy="23704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80000"/>
              </a:lnSpc>
              <a:defRPr sz="15000"/>
            </a:lvl1pPr>
          </a:lstStyle>
          <a:p>
            <a:pPr/>
            <a:r>
              <a:t>9/10 STARTUP FAILS</a:t>
            </a:r>
          </a:p>
        </p:txBody>
      </p:sp>
      <p:pic>
        <p:nvPicPr>
          <p:cNvPr id="411"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10">
                                            <p:bg/>
                                          </p:spTgt>
                                        </p:tgtEl>
                                        <p:attrNameLst>
                                          <p:attrName>style.visibility</p:attrName>
                                        </p:attrNameLst>
                                      </p:cBhvr>
                                      <p:to>
                                        <p:strVal val="visible"/>
                                      </p:to>
                                    </p:set>
                                    <p:animEffect filter="dissolve" transition="in">
                                      <p:cBhvr>
                                        <p:cTn id="7" dur="500"/>
                                        <p:tgtEl>
                                          <p:spTgt spid="410">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410">
                                            <p:txEl>
                                              <p:pRg st="0" end="0"/>
                                            </p:txEl>
                                          </p:spTgt>
                                        </p:tgtEl>
                                        <p:attrNameLst>
                                          <p:attrName>style.visibility</p:attrName>
                                        </p:attrNameLst>
                                      </p:cBhvr>
                                      <p:to>
                                        <p:strVal val="visible"/>
                                      </p:to>
                                    </p:set>
                                    <p:animEffect filter="dissolve" transition="in">
                                      <p:cBhvr>
                                        <p:cTn id="10" dur="500"/>
                                        <p:tgtEl>
                                          <p:spTgt spid="410">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0"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WHY?…"/>
          <p:cNvSpPr txBox="1"/>
          <p:nvPr/>
        </p:nvSpPr>
        <p:spPr>
          <a:xfrm>
            <a:off x="1303706" y="5270819"/>
            <a:ext cx="21776589" cy="31743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80000"/>
              </a:lnSpc>
              <a:defRPr sz="15000"/>
            </a:pPr>
            <a:r>
              <a:t>WHY?</a:t>
            </a:r>
          </a:p>
          <a:p>
            <a:pPr defTabSz="457200">
              <a:lnSpc>
                <a:spcPct val="80000"/>
              </a:lnSpc>
              <a:defRPr sz="8000"/>
            </a:pPr>
            <a:r>
              <a:t>(DISCUSS)</a:t>
            </a:r>
          </a:p>
        </p:txBody>
      </p:sp>
      <p:pic>
        <p:nvPicPr>
          <p:cNvPr id="416"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15">
                                            <p:bg/>
                                          </p:spTgt>
                                        </p:tgtEl>
                                        <p:attrNameLst>
                                          <p:attrName>style.visibility</p:attrName>
                                        </p:attrNameLst>
                                      </p:cBhvr>
                                      <p:to>
                                        <p:strVal val="visible"/>
                                      </p:to>
                                    </p:set>
                                    <p:animEffect filter="dissolve" transition="in">
                                      <p:cBhvr>
                                        <p:cTn id="7" dur="500"/>
                                        <p:tgtEl>
                                          <p:spTgt spid="41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415">
                                            <p:txEl>
                                              <p:pRg st="0" end="0"/>
                                            </p:txEl>
                                          </p:spTgt>
                                        </p:tgtEl>
                                        <p:attrNameLst>
                                          <p:attrName>style.visibility</p:attrName>
                                        </p:attrNameLst>
                                      </p:cBhvr>
                                      <p:to>
                                        <p:strVal val="visible"/>
                                      </p:to>
                                    </p:set>
                                    <p:animEffect filter="dissolve" transition="in">
                                      <p:cBhvr>
                                        <p:cTn id="10" dur="500"/>
                                        <p:tgtEl>
                                          <p:spTgt spid="415">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415">
                                            <p:txEl>
                                              <p:pRg st="1" end="1"/>
                                            </p:txEl>
                                          </p:spTgt>
                                        </p:tgtEl>
                                        <p:attrNameLst>
                                          <p:attrName>style.visibility</p:attrName>
                                        </p:attrNameLst>
                                      </p:cBhvr>
                                      <p:to>
                                        <p:strVal val="visible"/>
                                      </p:to>
                                    </p:set>
                                    <p:animEffect filter="dissolve" transition="in">
                                      <p:cBhvr>
                                        <p:cTn id="14" dur="500"/>
                                        <p:tgtEl>
                                          <p:spTgt spid="41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2" fill="hold">
                                  <p:stCondLst>
                                    <p:cond delay="0"/>
                                  </p:stCondLst>
                                  <p:iterate type="el" backwards="0">
                                    <p:tmAbs val="0"/>
                                  </p:iterate>
                                  <p:childTnLst>
                                    <p:set>
                                      <p:cBhvr>
                                        <p:cTn id="18" fill="hold">
                                          <p:stCondLst>
                                            <p:cond delay="0"/>
                                          </p:stCondLst>
                                        </p:cTn>
                                        <p:tgtEl>
                                          <p:spTgt spid="415">
                                            <p:txEl>
                                              <p:pRg st="0" end="0"/>
                                            </p:txEl>
                                          </p:spTgt>
                                        </p:tgtEl>
                                        <p:attrNameLst>
                                          <p:attrName>style.visibility</p:attrName>
                                        </p:attrNameLst>
                                      </p:cBhvr>
                                      <p:to>
                                        <p:strVal val="hidden"/>
                                      </p:to>
                                    </p:set>
                                  </p:childTnLst>
                                </p:cTn>
                              </p:par>
                              <p:par>
                                <p:cTn id="19" presetClass="exit" nodeType="withEffect" presetSubtype="0" presetID="1" grpId="2" fill="hold">
                                  <p:stCondLst>
                                    <p:cond delay="0"/>
                                  </p:stCondLst>
                                  <p:iterate type="el" backwards="0">
                                    <p:tmAbs val="0"/>
                                  </p:iterate>
                                  <p:childTnLst>
                                    <p:set>
                                      <p:cBhvr>
                                        <p:cTn id="20" fill="hold">
                                          <p:stCondLst>
                                            <p:cond delay="0"/>
                                          </p:stCondLst>
                                        </p:cTn>
                                        <p:tgtEl>
                                          <p:spTgt spid="415">
                                            <p:txEl>
                                              <p:pRg st="1" end="1"/>
                                            </p:txEl>
                                          </p:spTgt>
                                        </p:tgtEl>
                                        <p:attrNameLst>
                                          <p:attrName>style.visibility</p:attrName>
                                        </p:attrNameLst>
                                      </p:cBhvr>
                                      <p:to>
                                        <p:strVal val="hidden"/>
                                      </p:to>
                                    </p:set>
                                  </p:childTnLst>
                                </p:cTn>
                              </p:par>
                              <p:par>
                                <p:cTn id="21" presetClass="exit" nodeType="withEffect" presetSubtype="0" presetID="1" grpId="2" fill="hold">
                                  <p:stCondLst>
                                    <p:cond delay="0"/>
                                  </p:stCondLst>
                                  <p:iterate type="el" backwards="0">
                                    <p:tmAbs val="0"/>
                                  </p:iterate>
                                  <p:childTnLst>
                                    <p:set>
                                      <p:cBhvr>
                                        <p:cTn id="22" fill="hold">
                                          <p:stCondLst>
                                            <p:cond delay="0"/>
                                          </p:stCondLst>
                                        </p:cTn>
                                        <p:tgtEl>
                                          <p:spTgt spid="415">
                                            <p:bg/>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5" grpId="1"/>
      <p:bldP build="p" bldLvl="5" animBg="1" rev="0" advAuto="0" spid="415" grpId="2"/>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WHY?"/>
          <p:cNvSpPr txBox="1"/>
          <p:nvPr/>
        </p:nvSpPr>
        <p:spPr>
          <a:xfrm>
            <a:off x="1303706" y="5672779"/>
            <a:ext cx="21776589" cy="23704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80000"/>
              </a:lnSpc>
              <a:defRPr sz="15000"/>
            </a:lvl1pPr>
          </a:lstStyle>
          <a:p>
            <a:pPr/>
            <a:r>
              <a:t>WHY?</a:t>
            </a:r>
          </a:p>
        </p:txBody>
      </p:sp>
      <p:pic>
        <p:nvPicPr>
          <p:cNvPr id="421"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420">
                                            <p:bg/>
                                          </p:spTgt>
                                        </p:tgtEl>
                                        <p:attrNameLst>
                                          <p:attrName>style.visibility</p:attrName>
                                        </p:attrNameLst>
                                      </p:cBhvr>
                                      <p:to>
                                        <p:strVal val="visible"/>
                                      </p:to>
                                    </p:set>
                                    <p:anim calcmode="lin" valueType="num">
                                      <p:cBhvr>
                                        <p:cTn id="7" dur="500" fill="hold"/>
                                        <p:tgtEl>
                                          <p:spTgt spid="420">
                                            <p:bg/>
                                          </p:spTgt>
                                        </p:tgtEl>
                                        <p:attrNameLst>
                                          <p:attrName>ppt_x</p:attrName>
                                        </p:attrNameLst>
                                      </p:cBhvr>
                                      <p:tavLst>
                                        <p:tav tm="0">
                                          <p:val>
                                            <p:strVal val="#ppt_x"/>
                                          </p:val>
                                        </p:tav>
                                        <p:tav tm="100000">
                                          <p:val>
                                            <p:strVal val="#ppt_x"/>
                                          </p:val>
                                        </p:tav>
                                      </p:tavLst>
                                    </p:anim>
                                    <p:anim calcmode="lin" valueType="num">
                                      <p:cBhvr>
                                        <p:cTn id="8" dur="500" fill="hold"/>
                                        <p:tgtEl>
                                          <p:spTgt spid="420">
                                            <p:bg/>
                                          </p:spTgt>
                                        </p:tgtEl>
                                        <p:attrNameLst>
                                          <p:attrName>ppt_y</p:attrName>
                                        </p:attrNameLst>
                                      </p:cBhvr>
                                      <p:tavLst>
                                        <p:tav tm="0">
                                          <p:val>
                                            <p:strVal val="0-#ppt_h/2"/>
                                          </p:val>
                                        </p:tav>
                                        <p:tav tm="100000">
                                          <p:val>
                                            <p:strVal val="#ppt_y"/>
                                          </p:val>
                                        </p:tav>
                                      </p:tavLst>
                                    </p:anim>
                                  </p:childTnLst>
                                </p:cTn>
                              </p:par>
                              <p:par>
                                <p:cTn id="9" presetClass="entr" nodeType="withEffect" presetSubtype="1" presetID="2" grpId="1" fill="hold">
                                  <p:stCondLst>
                                    <p:cond delay="0"/>
                                  </p:stCondLst>
                                  <p:iterate type="el" backwards="0">
                                    <p:tmAbs val="0"/>
                                  </p:iterate>
                                  <p:childTnLst>
                                    <p:set>
                                      <p:cBhvr>
                                        <p:cTn id="10" fill="hold"/>
                                        <p:tgtEl>
                                          <p:spTgt spid="420">
                                            <p:txEl>
                                              <p:pRg st="0" end="0"/>
                                            </p:txEl>
                                          </p:spTgt>
                                        </p:tgtEl>
                                        <p:attrNameLst>
                                          <p:attrName>style.visibility</p:attrName>
                                        </p:attrNameLst>
                                      </p:cBhvr>
                                      <p:to>
                                        <p:strVal val="visible"/>
                                      </p:to>
                                    </p:set>
                                    <p:anim calcmode="lin" valueType="num">
                                      <p:cBhvr>
                                        <p:cTn id="11" dur="500" fill="hold"/>
                                        <p:tgtEl>
                                          <p:spTgt spid="420">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420">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20"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5"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pic>
        <p:nvPicPr>
          <p:cNvPr id="426"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sp>
        <p:nvSpPr>
          <p:cNvPr id="427" name="Rectangle"/>
          <p:cNvSpPr/>
          <p:nvPr/>
        </p:nvSpPr>
        <p:spPr>
          <a:xfrm>
            <a:off x="3045545" y="12911281"/>
            <a:ext cx="4633277" cy="1270001"/>
          </a:xfrm>
          <a:prstGeom prst="rect">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430" name="Group"/>
          <p:cNvGrpSpPr/>
          <p:nvPr/>
        </p:nvGrpSpPr>
        <p:grpSpPr>
          <a:xfrm rot="129664">
            <a:off x="8406589" y="2715191"/>
            <a:ext cx="14197989" cy="9105057"/>
            <a:chOff x="0" y="0"/>
            <a:chExt cx="14197987" cy="9105055"/>
          </a:xfrm>
        </p:grpSpPr>
        <p:sp>
          <p:nvSpPr>
            <p:cNvPr id="428" name="Rectangle"/>
            <p:cNvSpPr/>
            <p:nvPr/>
          </p:nvSpPr>
          <p:spPr>
            <a:xfrm>
              <a:off x="0" y="0"/>
              <a:ext cx="14197988" cy="9105056"/>
            </a:xfrm>
            <a:prstGeom prst="rect">
              <a:avLst/>
            </a:prstGeom>
            <a:solidFill>
              <a:srgbClr val="FFFFFF"/>
            </a:solidFill>
            <a:ln w="12700" cap="flat">
              <a:noFill/>
              <a:miter lim="400000"/>
            </a:ln>
            <a:effectLst>
              <a:outerShdw sx="100000" sy="100000" kx="0" ky="0" algn="b" rotWithShape="0" blurRad="190500" dist="8455" dir="5400000">
                <a:srgbClr val="000000"/>
              </a:outerShdw>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429" name="Image" descr="Image"/>
            <p:cNvPicPr>
              <a:picLocks noChangeAspect="1"/>
            </p:cNvPicPr>
            <p:nvPr/>
          </p:nvPicPr>
          <p:blipFill>
            <a:blip r:embed="rId4">
              <a:extLst/>
            </a:blip>
            <a:stretch>
              <a:fillRect/>
            </a:stretch>
          </p:blipFill>
          <p:spPr>
            <a:xfrm>
              <a:off x="778041" y="533048"/>
              <a:ext cx="12634909" cy="8038960"/>
            </a:xfrm>
            <a:prstGeom prst="rect">
              <a:avLst/>
            </a:prstGeom>
            <a:ln w="12700" cap="flat">
              <a:noFill/>
              <a:miter lim="400000"/>
            </a:ln>
            <a:effectLst/>
          </p:spPr>
        </p:pic>
      </p:grpSp>
      <p:pic>
        <p:nvPicPr>
          <p:cNvPr id="431" name="Image" descr="Image"/>
          <p:cNvPicPr>
            <a:picLocks noChangeAspect="1"/>
          </p:cNvPicPr>
          <p:nvPr/>
        </p:nvPicPr>
        <p:blipFill>
          <a:blip r:embed="rId5">
            <a:extLst/>
          </a:blip>
          <a:stretch>
            <a:fillRect/>
          </a:stretch>
        </p:blipFill>
        <p:spPr>
          <a:xfrm>
            <a:off x="1592502" y="1257504"/>
            <a:ext cx="15842141" cy="904586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1" grpId="2"/>
      <p:bldP build="whole" bldLvl="1" animBg="1" rev="0" advAuto="0" spid="430"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FFFFFF"/>
        </a:solidFill>
      </p:bgPr>
    </p:bg>
    <p:spTree>
      <p:nvGrpSpPr>
        <p:cNvPr id="1" name=""/>
        <p:cNvGrpSpPr/>
        <p:nvPr/>
      </p:nvGrpSpPr>
      <p:grpSpPr>
        <a:xfrm>
          <a:off x="0" y="0"/>
          <a:ext cx="0" cy="0"/>
          <a:chOff x="0" y="0"/>
          <a:chExt cx="0" cy="0"/>
        </a:xfrm>
      </p:grpSpPr>
      <p:grpSp>
        <p:nvGrpSpPr>
          <p:cNvPr id="168" name="Group"/>
          <p:cNvGrpSpPr/>
          <p:nvPr/>
        </p:nvGrpSpPr>
        <p:grpSpPr>
          <a:xfrm>
            <a:off x="9593758" y="0"/>
            <a:ext cx="14790242" cy="13716000"/>
            <a:chOff x="0" y="0"/>
            <a:chExt cx="14790241" cy="13716000"/>
          </a:xfrm>
        </p:grpSpPr>
        <p:pic>
          <p:nvPicPr>
            <p:cNvPr id="166" name="Card_Ego_Front_BAck_Cards_1024x1024.png" descr="Card_Ego_Front_BAck_Cards_1024x1024.png"/>
            <p:cNvPicPr>
              <a:picLocks noChangeAspect="1"/>
            </p:cNvPicPr>
            <p:nvPr/>
          </p:nvPicPr>
          <p:blipFill>
            <a:blip r:embed="rId3">
              <a:extLst/>
            </a:blip>
            <a:srcRect l="0" t="0" r="0" b="5875"/>
            <a:stretch>
              <a:fillRect/>
            </a:stretch>
          </p:blipFill>
          <p:spPr>
            <a:xfrm>
              <a:off x="4750420" y="1115169"/>
              <a:ext cx="9188530" cy="10810776"/>
            </a:xfrm>
            <a:prstGeom prst="rect">
              <a:avLst/>
            </a:prstGeom>
            <a:ln w="12700" cap="flat">
              <a:noFill/>
              <a:miter lim="400000"/>
            </a:ln>
            <a:effectLst>
              <a:outerShdw sx="100000" sy="100000" kx="0" ky="0" algn="b" rotWithShape="0" blurRad="127000" dist="127000" dir="2392890">
                <a:srgbClr val="000000">
                  <a:alpha val="50000"/>
                </a:srgbClr>
              </a:outerShdw>
            </a:effectLst>
          </p:spPr>
        </p:pic>
        <p:sp>
          <p:nvSpPr>
            <p:cNvPr id="167" name="Rectangle"/>
            <p:cNvSpPr/>
            <p:nvPr/>
          </p:nvSpPr>
          <p:spPr>
            <a:xfrm>
              <a:off x="0" y="0"/>
              <a:ext cx="14790242" cy="13716000"/>
            </a:xfrm>
            <a:prstGeom prst="rect">
              <a:avLst/>
            </a:prstGeom>
            <a:gradFill flip="none" rotWithShape="1">
              <a:gsLst>
                <a:gs pos="0">
                  <a:srgbClr val="FFFFFF"/>
                </a:gs>
                <a:gs pos="60197">
                  <a:srgbClr val="FFFFFF">
                    <a:alpha val="57629"/>
                  </a:srgbClr>
                </a:gs>
                <a:gs pos="100000">
                  <a:srgbClr val="FFFFFF">
                    <a:alpha val="15259"/>
                  </a:srgbClr>
                </a:gs>
              </a:gsLst>
              <a:path path="shape">
                <a:fillToRect l="25942" t="60167" r="74057" b="39832"/>
              </a:path>
            </a:gra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pic>
        <p:nvPicPr>
          <p:cNvPr id="169" name="istockphoto-692279808-1024x1024.jpg" descr="istockphoto-692279808-1024x1024.jpg"/>
          <p:cNvPicPr>
            <a:picLocks noChangeAspect="1"/>
          </p:cNvPicPr>
          <p:nvPr/>
        </p:nvPicPr>
        <p:blipFill>
          <a:blip r:embed="rId4">
            <a:alphaModFix amt="30000"/>
            <a:extLst/>
          </a:blip>
          <a:stretch>
            <a:fillRect/>
          </a:stretch>
        </p:blipFill>
        <p:spPr>
          <a:xfrm>
            <a:off x="-24044" y="-408741"/>
            <a:ext cx="4877793" cy="4877793"/>
          </a:xfrm>
          <a:prstGeom prst="rect">
            <a:avLst/>
          </a:prstGeom>
          <a:ln w="12700">
            <a:miter lim="400000"/>
          </a:ln>
        </p:spPr>
      </p:pic>
      <p:grpSp>
        <p:nvGrpSpPr>
          <p:cNvPr id="172" name="Group"/>
          <p:cNvGrpSpPr/>
          <p:nvPr/>
        </p:nvGrpSpPr>
        <p:grpSpPr>
          <a:xfrm>
            <a:off x="5445556" y="4483948"/>
            <a:ext cx="13492888" cy="6549371"/>
            <a:chOff x="0" y="0"/>
            <a:chExt cx="13492886" cy="6549370"/>
          </a:xfrm>
        </p:grpSpPr>
        <p:pic>
          <p:nvPicPr>
            <p:cNvPr id="170" name="Image" descr="Image"/>
            <p:cNvPicPr>
              <a:picLocks noChangeAspect="1"/>
            </p:cNvPicPr>
            <p:nvPr/>
          </p:nvPicPr>
          <p:blipFill>
            <a:blip r:embed="rId5">
              <a:extLst/>
            </a:blip>
            <a:stretch>
              <a:fillRect/>
            </a:stretch>
          </p:blipFill>
          <p:spPr>
            <a:xfrm>
              <a:off x="4724182" y="0"/>
              <a:ext cx="4298523" cy="5002104"/>
            </a:xfrm>
            <a:prstGeom prst="rect">
              <a:avLst/>
            </a:prstGeom>
            <a:ln w="12700" cap="flat">
              <a:noFill/>
              <a:miter lim="400000"/>
            </a:ln>
            <a:effectLst/>
          </p:spPr>
        </p:pic>
        <p:sp>
          <p:nvSpPr>
            <p:cNvPr id="171" name="3M Users   120 Countries   3Y Operational"/>
            <p:cNvSpPr txBox="1"/>
            <p:nvPr/>
          </p:nvSpPr>
          <p:spPr>
            <a:xfrm>
              <a:off x="0" y="5507970"/>
              <a:ext cx="13492887"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5400">
                  <a:solidFill>
                    <a:srgbClr val="000000"/>
                  </a:solidFill>
                  <a:latin typeface="Avenir Next"/>
                  <a:ea typeface="Avenir Next"/>
                  <a:cs typeface="Avenir Next"/>
                  <a:sym typeface="Avenir Next"/>
                </a:defRPr>
              </a:pPr>
              <a:r>
                <a:rPr b="1"/>
                <a:t>3M </a:t>
              </a:r>
              <a:r>
                <a:t>Users   </a:t>
              </a:r>
              <a:r>
                <a:rPr b="1"/>
                <a:t>120</a:t>
              </a:r>
              <a:r>
                <a:t> Countries   </a:t>
              </a:r>
              <a:r>
                <a:rPr b="1"/>
                <a:t>3Y </a:t>
              </a:r>
              <a:r>
                <a:t>Operational</a:t>
              </a:r>
            </a:p>
          </p:txBody>
        </p:sp>
      </p:grpSp>
      <p:pic>
        <p:nvPicPr>
          <p:cNvPr id="173" name="logo-white.png" descr="logo-white.png"/>
          <p:cNvPicPr>
            <a:picLocks noChangeAspect="1"/>
          </p:cNvPicPr>
          <p:nvPr/>
        </p:nvPicPr>
        <p:blipFill>
          <a:blip r:embed="rId6">
            <a:alphaModFix amt="19533"/>
            <a:extLst/>
          </a:blip>
          <a:stretch>
            <a:fillRect/>
          </a:stretch>
        </p:blipFill>
        <p:spPr>
          <a:xfrm>
            <a:off x="22771199" y="12084704"/>
            <a:ext cx="1399184" cy="1399184"/>
          </a:xfrm>
          <a:prstGeom prst="rect">
            <a:avLst/>
          </a:prstGeom>
          <a:ln w="12700">
            <a:miter lim="400000"/>
          </a:ln>
        </p:spPr>
      </p:pic>
      <p:grpSp>
        <p:nvGrpSpPr>
          <p:cNvPr id="176" name="Group"/>
          <p:cNvGrpSpPr/>
          <p:nvPr/>
        </p:nvGrpSpPr>
        <p:grpSpPr>
          <a:xfrm>
            <a:off x="9593758" y="0"/>
            <a:ext cx="14790242" cy="13716001"/>
            <a:chOff x="0" y="0"/>
            <a:chExt cx="14790241" cy="13716000"/>
          </a:xfrm>
        </p:grpSpPr>
        <p:pic>
          <p:nvPicPr>
            <p:cNvPr id="174" name="Image" descr="Image"/>
            <p:cNvPicPr>
              <a:picLocks noChangeAspect="1"/>
            </p:cNvPicPr>
            <p:nvPr/>
          </p:nvPicPr>
          <p:blipFill>
            <a:blip r:embed="rId7">
              <a:extLst/>
            </a:blip>
            <a:stretch>
              <a:fillRect/>
            </a:stretch>
          </p:blipFill>
          <p:spPr>
            <a:xfrm>
              <a:off x="4925083" y="2508250"/>
              <a:ext cx="8839201" cy="8699500"/>
            </a:xfrm>
            <a:prstGeom prst="rect">
              <a:avLst/>
            </a:prstGeom>
            <a:ln w="12700" cap="flat">
              <a:noFill/>
              <a:miter lim="400000"/>
            </a:ln>
            <a:effectLst>
              <a:outerShdw sx="100000" sy="100000" kx="0" ky="0" algn="b" rotWithShape="0" blurRad="190500" dist="63500" dir="2392890">
                <a:srgbClr val="000000">
                  <a:alpha val="50000"/>
                </a:srgbClr>
              </a:outerShdw>
            </a:effectLst>
          </p:spPr>
        </p:pic>
        <p:sp>
          <p:nvSpPr>
            <p:cNvPr id="175" name="Rectangle"/>
            <p:cNvSpPr/>
            <p:nvPr/>
          </p:nvSpPr>
          <p:spPr>
            <a:xfrm>
              <a:off x="0" y="0"/>
              <a:ext cx="14790242" cy="13716000"/>
            </a:xfrm>
            <a:prstGeom prst="rect">
              <a:avLst/>
            </a:prstGeom>
            <a:gradFill flip="none" rotWithShape="1">
              <a:gsLst>
                <a:gs pos="0">
                  <a:srgbClr val="FFFFFF"/>
                </a:gs>
                <a:gs pos="60197">
                  <a:srgbClr val="FFFFFF">
                    <a:alpha val="79620"/>
                  </a:srgbClr>
                </a:gs>
                <a:gs pos="100000">
                  <a:srgbClr val="FFFFFF">
                    <a:alpha val="59240"/>
                  </a:srgbClr>
                </a:gs>
              </a:gsLst>
              <a:path path="shape">
                <a:fillToRect l="25942" t="60167" r="74057" b="39832"/>
              </a:path>
            </a:gra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grpSp>
        <p:nvGrpSpPr>
          <p:cNvPr id="179" name="Group"/>
          <p:cNvGrpSpPr/>
          <p:nvPr/>
        </p:nvGrpSpPr>
        <p:grpSpPr>
          <a:xfrm>
            <a:off x="6568316" y="4291889"/>
            <a:ext cx="11247368" cy="7489882"/>
            <a:chOff x="395468" y="0"/>
            <a:chExt cx="11247367" cy="7489881"/>
          </a:xfrm>
        </p:grpSpPr>
        <p:pic>
          <p:nvPicPr>
            <p:cNvPr id="177" name="Tink_Wordmark_Black.png" descr="Tink_Wordmark_Black.png"/>
            <p:cNvPicPr>
              <a:picLocks noChangeAspect="1"/>
            </p:cNvPicPr>
            <p:nvPr/>
          </p:nvPicPr>
          <p:blipFill>
            <a:blip r:embed="rId8">
              <a:extLst/>
            </a:blip>
            <a:stretch>
              <a:fillRect/>
            </a:stretch>
          </p:blipFill>
          <p:spPr>
            <a:xfrm>
              <a:off x="395468" y="0"/>
              <a:ext cx="11247369" cy="5132222"/>
            </a:xfrm>
            <a:prstGeom prst="rect">
              <a:avLst/>
            </a:prstGeom>
            <a:ln w="12700" cap="flat">
              <a:noFill/>
              <a:miter lim="400000"/>
            </a:ln>
            <a:effectLst/>
          </p:spPr>
        </p:pic>
        <p:sp>
          <p:nvSpPr>
            <p:cNvPr id="178" name="Group"/>
            <p:cNvSpPr/>
            <p:nvPr/>
          </p:nvSpPr>
          <p:spPr>
            <a:xfrm>
              <a:off x="6019152" y="621988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5400">
                  <a:solidFill>
                    <a:srgbClr val="000000"/>
                  </a:solidFill>
                  <a:latin typeface="Avenir Next"/>
                  <a:ea typeface="Avenir Next"/>
                  <a:cs typeface="Avenir Next"/>
                  <a:sym typeface="Avenir Next"/>
                </a:defRPr>
              </a:pPr>
              <a:r>
                <a:rPr b="1"/>
                <a:t>Open Banking </a:t>
              </a:r>
              <a:r>
                <a:t>Platform just launched</a:t>
              </a:r>
            </a:p>
          </p:txBody>
        </p:sp>
      </p:gr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72"/>
                                        </p:tgtEl>
                                        <p:attrNameLst>
                                          <p:attrName>style.visibility</p:attrName>
                                        </p:attrNameLst>
                                      </p:cBhvr>
                                      <p:to>
                                        <p:strVal val="visible"/>
                                      </p:to>
                                    </p:set>
                                    <p:animEffect filter="dissolve" transition="in">
                                      <p:cBhvr>
                                        <p:cTn id="7" dur="1000"/>
                                        <p:tgtEl>
                                          <p:spTgt spid="172"/>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68"/>
                                        </p:tgtEl>
                                        <p:attrNameLst>
                                          <p:attrName>style.visibility</p:attrName>
                                        </p:attrNameLst>
                                      </p:cBhvr>
                                      <p:to>
                                        <p:strVal val="visible"/>
                                      </p:to>
                                    </p:set>
                                    <p:animEffect filter="dissolve" transition="in">
                                      <p:cBhvr>
                                        <p:cTn id="11" dur="1000"/>
                                        <p:tgtEl>
                                          <p:spTgt spid="168"/>
                                        </p:tgtEl>
                                      </p:cBhvr>
                                    </p:animEffect>
                                  </p:childTnLst>
                                </p:cTn>
                              </p:par>
                            </p:childTnLst>
                          </p:cTn>
                        </p:par>
                      </p:childTnLst>
                    </p:cTn>
                  </p:par>
                  <p:par>
                    <p:cTn id="12" fill="hold">
                      <p:stCondLst>
                        <p:cond delay="indefinite"/>
                      </p:stCondLst>
                      <p:childTnLst>
                        <p:par>
                          <p:cTn id="13" fill="hold">
                            <p:stCondLst>
                              <p:cond delay="0"/>
                            </p:stCondLst>
                            <p:childTnLst>
                              <p:par>
                                <p:cTn id="14" presetClass="exit" nodeType="clickEffect" presetID="9" grpId="3" fill="hold">
                                  <p:stCondLst>
                                    <p:cond delay="0"/>
                                  </p:stCondLst>
                                  <p:iterate type="el" backwards="0">
                                    <p:tmAbs val="0"/>
                                  </p:iterate>
                                  <p:childTnLst>
                                    <p:animEffect filter="dissolve" transition="out">
                                      <p:cBhvr>
                                        <p:cTn id="15" dur="1000" fill="hold"/>
                                        <p:tgtEl>
                                          <p:spTgt spid="172"/>
                                        </p:tgtEl>
                                      </p:cBhvr>
                                    </p:animEffect>
                                    <p:set>
                                      <p:cBhvr>
                                        <p:cTn id="16" fill="hold">
                                          <p:stCondLst>
                                            <p:cond delay="999"/>
                                          </p:stCondLst>
                                        </p:cTn>
                                        <p:tgtEl>
                                          <p:spTgt spid="172"/>
                                        </p:tgtEl>
                                        <p:attrNameLst>
                                          <p:attrName>style.visibility</p:attrName>
                                        </p:attrNameLst>
                                      </p:cBhvr>
                                      <p:to>
                                        <p:strVal val="hidden"/>
                                      </p:to>
                                    </p:set>
                                  </p:childTnLst>
                                </p:cTn>
                              </p:par>
                            </p:childTnLst>
                          </p:cTn>
                        </p:par>
                        <p:par>
                          <p:cTn id="17" fill="hold">
                            <p:stCondLst>
                              <p:cond delay="1000"/>
                            </p:stCondLst>
                            <p:childTnLst>
                              <p:par>
                                <p:cTn id="18" presetClass="exit" nodeType="afterEffect" presetID="9" grpId="4" fill="hold">
                                  <p:stCondLst>
                                    <p:cond delay="0"/>
                                  </p:stCondLst>
                                  <p:iterate type="el" backwards="0">
                                    <p:tmAbs val="0"/>
                                  </p:iterate>
                                  <p:childTnLst>
                                    <p:animEffect filter="dissolve" transition="out">
                                      <p:cBhvr>
                                        <p:cTn id="19" dur="1000" fill="hold"/>
                                        <p:tgtEl>
                                          <p:spTgt spid="168"/>
                                        </p:tgtEl>
                                      </p:cBhvr>
                                    </p:animEffect>
                                    <p:set>
                                      <p:cBhvr>
                                        <p:cTn id="20" fill="hold">
                                          <p:stCondLst>
                                            <p:cond delay="999"/>
                                          </p:stCondLst>
                                        </p:cTn>
                                        <p:tgtEl>
                                          <p:spTgt spid="16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5" fill="hold">
                                  <p:stCondLst>
                                    <p:cond delay="0"/>
                                  </p:stCondLst>
                                  <p:iterate type="el" backwards="0">
                                    <p:tmAbs val="0"/>
                                  </p:iterate>
                                  <p:childTnLst>
                                    <p:set>
                                      <p:cBhvr>
                                        <p:cTn id="24" fill="hold"/>
                                        <p:tgtEl>
                                          <p:spTgt spid="176"/>
                                        </p:tgtEl>
                                        <p:attrNameLst>
                                          <p:attrName>style.visibility</p:attrName>
                                        </p:attrNameLst>
                                      </p:cBhvr>
                                      <p:to>
                                        <p:strVal val="visible"/>
                                      </p:to>
                                    </p:set>
                                    <p:animEffect filter="dissolve" transition="in">
                                      <p:cBhvr>
                                        <p:cTn id="25" dur="1000"/>
                                        <p:tgtEl>
                                          <p:spTgt spid="176"/>
                                        </p:tgtEl>
                                      </p:cBhvr>
                                    </p:animEffect>
                                  </p:childTnLst>
                                </p:cTn>
                              </p:par>
                            </p:childTnLst>
                          </p:cTn>
                        </p:par>
                        <p:par>
                          <p:cTn id="26" fill="hold">
                            <p:stCondLst>
                              <p:cond delay="1000"/>
                            </p:stCondLst>
                            <p:childTnLst>
                              <p:par>
                                <p:cTn id="27" presetClass="entr" nodeType="afterEffect" presetID="9" grpId="6" fill="hold">
                                  <p:stCondLst>
                                    <p:cond delay="0"/>
                                  </p:stCondLst>
                                  <p:iterate type="el" backwards="0">
                                    <p:tmAbs val="0"/>
                                  </p:iterate>
                                  <p:childTnLst>
                                    <p:set>
                                      <p:cBhvr>
                                        <p:cTn id="28" fill="hold"/>
                                        <p:tgtEl>
                                          <p:spTgt spid="179"/>
                                        </p:tgtEl>
                                        <p:attrNameLst>
                                          <p:attrName>style.visibility</p:attrName>
                                        </p:attrNameLst>
                                      </p:cBhvr>
                                      <p:to>
                                        <p:strVal val="visible"/>
                                      </p:to>
                                    </p:set>
                                    <p:animEffect filter="dissolve" transition="in">
                                      <p:cBhvr>
                                        <p:cTn id="29"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8" grpId="2"/>
      <p:bldP build="whole" bldLvl="1" animBg="1" rev="0" advAuto="0" spid="172" grpId="1"/>
      <p:bldP build="whole" bldLvl="1" animBg="1" rev="0" advAuto="0" spid="168" grpId="4"/>
      <p:bldP build="whole" bldLvl="1" animBg="1" rev="0" advAuto="0" spid="172" grpId="3"/>
      <p:bldP build="whole" bldLvl="1" animBg="1" rev="0" advAuto="0" spid="179" grpId="6"/>
      <p:bldP build="whole" bldLvl="1" animBg="1" rev="0" advAuto="0" spid="176" grpId="5"/>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5"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pic>
        <p:nvPicPr>
          <p:cNvPr id="436"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pic>
        <p:nvPicPr>
          <p:cNvPr id="437" name="Picture 2" descr="Picture 2"/>
          <p:cNvPicPr>
            <a:picLocks noChangeAspect="1"/>
          </p:cNvPicPr>
          <p:nvPr/>
        </p:nvPicPr>
        <p:blipFill>
          <a:blip r:embed="rId4">
            <a:extLst/>
          </a:blip>
          <a:stretch>
            <a:fillRect/>
          </a:stretch>
        </p:blipFill>
        <p:spPr>
          <a:xfrm>
            <a:off x="1343619" y="169718"/>
            <a:ext cx="19785427" cy="13376564"/>
          </a:xfrm>
          <a:prstGeom prst="rect">
            <a:avLst/>
          </a:prstGeom>
          <a:ln w="12700">
            <a:miter lim="400000"/>
          </a:ln>
        </p:spPr>
      </p:pic>
      <p:sp>
        <p:nvSpPr>
          <p:cNvPr id="438" name="Rectangle"/>
          <p:cNvSpPr/>
          <p:nvPr/>
        </p:nvSpPr>
        <p:spPr>
          <a:xfrm>
            <a:off x="2743200" y="1343223"/>
            <a:ext cx="17960479" cy="9034761"/>
          </a:xfrm>
          <a:prstGeom prst="rect">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441" name="Group"/>
          <p:cNvGrpSpPr/>
          <p:nvPr/>
        </p:nvGrpSpPr>
        <p:grpSpPr>
          <a:xfrm>
            <a:off x="2743200" y="11398556"/>
            <a:ext cx="9310688" cy="1277641"/>
            <a:chOff x="0" y="0"/>
            <a:chExt cx="9310687" cy="1277639"/>
          </a:xfrm>
        </p:grpSpPr>
        <p:sp>
          <p:nvSpPr>
            <p:cNvPr id="439" name="Rectangle"/>
            <p:cNvSpPr/>
            <p:nvPr/>
          </p:nvSpPr>
          <p:spPr>
            <a:xfrm>
              <a:off x="0" y="0"/>
              <a:ext cx="4655344" cy="127764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440" name="Rectangle"/>
            <p:cNvSpPr/>
            <p:nvPr/>
          </p:nvSpPr>
          <p:spPr>
            <a:xfrm>
              <a:off x="4655343" y="0"/>
              <a:ext cx="4655345" cy="18876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grpSp>
        <p:nvGrpSpPr>
          <p:cNvPr id="444" name="Group"/>
          <p:cNvGrpSpPr/>
          <p:nvPr/>
        </p:nvGrpSpPr>
        <p:grpSpPr>
          <a:xfrm>
            <a:off x="8585200" y="11532055"/>
            <a:ext cx="9654481" cy="1277641"/>
            <a:chOff x="0" y="0"/>
            <a:chExt cx="9654480" cy="1277639"/>
          </a:xfrm>
        </p:grpSpPr>
        <p:sp>
          <p:nvSpPr>
            <p:cNvPr id="442" name="Rectangle"/>
            <p:cNvSpPr/>
            <p:nvPr/>
          </p:nvSpPr>
          <p:spPr>
            <a:xfrm>
              <a:off x="0" y="0"/>
              <a:ext cx="2114352" cy="127764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443" name="Rectangle"/>
            <p:cNvSpPr/>
            <p:nvPr/>
          </p:nvSpPr>
          <p:spPr>
            <a:xfrm>
              <a:off x="2058888" y="177800"/>
              <a:ext cx="7595593" cy="18876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grpSp>
        <p:nvGrpSpPr>
          <p:cNvPr id="447" name="Group"/>
          <p:cNvGrpSpPr/>
          <p:nvPr/>
        </p:nvGrpSpPr>
        <p:grpSpPr>
          <a:xfrm>
            <a:off x="10668000" y="11967973"/>
            <a:ext cx="5882680" cy="1206154"/>
            <a:chOff x="0" y="0"/>
            <a:chExt cx="5882679" cy="1206152"/>
          </a:xfrm>
        </p:grpSpPr>
        <p:sp>
          <p:nvSpPr>
            <p:cNvPr id="445" name="Rectangle"/>
            <p:cNvSpPr/>
            <p:nvPr/>
          </p:nvSpPr>
          <p:spPr>
            <a:xfrm>
              <a:off x="0" y="25251"/>
              <a:ext cx="1654374" cy="118090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446" name="Rectangle"/>
            <p:cNvSpPr/>
            <p:nvPr/>
          </p:nvSpPr>
          <p:spPr>
            <a:xfrm>
              <a:off x="1654373" y="0"/>
              <a:ext cx="4228307" cy="15423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grpSp>
        <p:nvGrpSpPr>
          <p:cNvPr id="450" name="Group"/>
          <p:cNvGrpSpPr/>
          <p:nvPr/>
        </p:nvGrpSpPr>
        <p:grpSpPr>
          <a:xfrm>
            <a:off x="12357000" y="12145475"/>
            <a:ext cx="8026600" cy="1464272"/>
            <a:chOff x="0" y="0"/>
            <a:chExt cx="8026598" cy="1464270"/>
          </a:xfrm>
        </p:grpSpPr>
        <p:sp>
          <p:nvSpPr>
            <p:cNvPr id="448" name="Rectangle"/>
            <p:cNvSpPr/>
            <p:nvPr/>
          </p:nvSpPr>
          <p:spPr>
            <a:xfrm>
              <a:off x="0" y="0"/>
              <a:ext cx="1791891" cy="146427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449" name="Rectangle"/>
            <p:cNvSpPr/>
            <p:nvPr/>
          </p:nvSpPr>
          <p:spPr>
            <a:xfrm>
              <a:off x="1791890" y="142230"/>
              <a:ext cx="6234709" cy="19392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 presetID="18" grpId="1" fill="hold">
                                  <p:stCondLst>
                                    <p:cond delay="0"/>
                                  </p:stCondLst>
                                  <p:iterate type="el" backwards="0">
                                    <p:tmAbs val="0"/>
                                  </p:iterate>
                                  <p:childTnLst>
                                    <p:set>
                                      <p:cBhvr>
                                        <p:cTn id="6" fill="hold"/>
                                        <p:tgtEl>
                                          <p:spTgt spid="437"/>
                                        </p:tgtEl>
                                        <p:attrNameLst>
                                          <p:attrName>style.visibility</p:attrName>
                                        </p:attrNameLst>
                                      </p:cBhvr>
                                      <p:to>
                                        <p:strVal val="visible"/>
                                      </p:to>
                                    </p:set>
                                    <p:animEffect filter="strips(upRight)" transition="in">
                                      <p:cBhvr>
                                        <p:cTn id="7" dur="10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8" presetID="22" grpId="2" fill="hold">
                                  <p:stCondLst>
                                    <p:cond delay="0"/>
                                  </p:stCondLst>
                                  <p:iterate type="el" backwards="0">
                                    <p:tmAbs val="0"/>
                                  </p:iterate>
                                  <p:childTnLst>
                                    <p:animEffect filter="wipe(left)" transition="out">
                                      <p:cBhvr>
                                        <p:cTn id="11" dur="1000" fill="hold"/>
                                        <p:tgtEl>
                                          <p:spTgt spid="441"/>
                                        </p:tgtEl>
                                      </p:cBhvr>
                                    </p:animEffect>
                                    <p:set>
                                      <p:cBhvr>
                                        <p:cTn id="12" fill="hold">
                                          <p:stCondLst>
                                            <p:cond delay="999"/>
                                          </p:stCondLst>
                                        </p:cTn>
                                        <p:tgtEl>
                                          <p:spTgt spid="4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Class="exit" nodeType="clickEffect" presetSubtype="8" presetID="22" grpId="3" fill="hold">
                                  <p:stCondLst>
                                    <p:cond delay="0"/>
                                  </p:stCondLst>
                                  <p:iterate type="el" backwards="0">
                                    <p:tmAbs val="0"/>
                                  </p:iterate>
                                  <p:childTnLst>
                                    <p:animEffect filter="wipe(left)" transition="out">
                                      <p:cBhvr>
                                        <p:cTn id="16" dur="1000" fill="hold"/>
                                        <p:tgtEl>
                                          <p:spTgt spid="444"/>
                                        </p:tgtEl>
                                      </p:cBhvr>
                                    </p:animEffect>
                                    <p:set>
                                      <p:cBhvr>
                                        <p:cTn id="17" fill="hold">
                                          <p:stCondLst>
                                            <p:cond delay="999"/>
                                          </p:stCondLst>
                                        </p:cTn>
                                        <p:tgtEl>
                                          <p:spTgt spid="4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Class="exit" nodeType="clickEffect" presetSubtype="8" presetID="22" grpId="4" fill="hold">
                                  <p:stCondLst>
                                    <p:cond delay="0"/>
                                  </p:stCondLst>
                                  <p:iterate type="el" backwards="0">
                                    <p:tmAbs val="0"/>
                                  </p:iterate>
                                  <p:childTnLst>
                                    <p:animEffect filter="wipe(left)" transition="out">
                                      <p:cBhvr>
                                        <p:cTn id="21" dur="1000" fill="hold"/>
                                        <p:tgtEl>
                                          <p:spTgt spid="447"/>
                                        </p:tgtEl>
                                      </p:cBhvr>
                                    </p:animEffect>
                                    <p:set>
                                      <p:cBhvr>
                                        <p:cTn id="22" fill="hold">
                                          <p:stCondLst>
                                            <p:cond delay="999"/>
                                          </p:stCondLst>
                                        </p:cTn>
                                        <p:tgtEl>
                                          <p:spTgt spid="4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Subtype="8" presetID="22" grpId="5" fill="hold">
                                  <p:stCondLst>
                                    <p:cond delay="0"/>
                                  </p:stCondLst>
                                  <p:iterate type="el" backwards="0">
                                    <p:tmAbs val="0"/>
                                  </p:iterate>
                                  <p:childTnLst>
                                    <p:animEffect filter="wipe(left)" transition="out">
                                      <p:cBhvr>
                                        <p:cTn id="26" dur="1000" fill="hold"/>
                                        <p:tgtEl>
                                          <p:spTgt spid="450"/>
                                        </p:tgtEl>
                                      </p:cBhvr>
                                    </p:animEffect>
                                    <p:set>
                                      <p:cBhvr>
                                        <p:cTn id="27" fill="hold">
                                          <p:stCondLst>
                                            <p:cond delay="999"/>
                                          </p:stCondLst>
                                        </p:cTn>
                                        <p:tgtEl>
                                          <p:spTgt spid="45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xit" nodeType="clickEffect" presetSubtype="3" presetID="18" grpId="6" fill="hold">
                                  <p:stCondLst>
                                    <p:cond delay="0"/>
                                  </p:stCondLst>
                                  <p:iterate type="el" backwards="0">
                                    <p:tmAbs val="0"/>
                                  </p:iterate>
                                  <p:childTnLst>
                                    <p:animEffect filter="strips(upRight)" transition="out">
                                      <p:cBhvr>
                                        <p:cTn id="31" dur="1000" fill="hold"/>
                                        <p:tgtEl>
                                          <p:spTgt spid="438"/>
                                        </p:tgtEl>
                                      </p:cBhvr>
                                    </p:animEffect>
                                    <p:set>
                                      <p:cBhvr>
                                        <p:cTn id="32" fill="hold">
                                          <p:stCondLst>
                                            <p:cond delay="999"/>
                                          </p:stCondLst>
                                        </p:cTn>
                                        <p:tgtEl>
                                          <p:spTgt spid="4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4" grpId="3"/>
      <p:bldP build="whole" bldLvl="1" animBg="1" rev="0" advAuto="0" spid="447" grpId="4"/>
      <p:bldP build="whole" bldLvl="1" animBg="1" rev="0" advAuto="0" spid="441" grpId="2"/>
      <p:bldP build="whole" bldLvl="1" animBg="1" rev="0" advAuto="0" spid="450" grpId="5"/>
      <p:bldP build="whole" bldLvl="1" animBg="1" rev="0" advAuto="0" spid="438" grpId="6"/>
      <p:bldP build="whole" bldLvl="1" animBg="1" rev="0" advAuto="0" spid="437"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4" name="Circle Circle" descr="Circle Circle"/>
          <p:cNvPicPr>
            <a:picLocks noChangeAspect="0"/>
          </p:cNvPicPr>
          <p:nvPr/>
        </p:nvPicPr>
        <p:blipFill>
          <a:blip r:embed="rId3">
            <a:extLst/>
          </a:blip>
          <a:stretch>
            <a:fillRect/>
          </a:stretch>
        </p:blipFill>
        <p:spPr>
          <a:xfrm rot="10800000">
            <a:off x="7808218" y="2474218"/>
            <a:ext cx="8767565" cy="8767564"/>
          </a:xfrm>
          <a:prstGeom prst="rect">
            <a:avLst/>
          </a:prstGeom>
        </p:spPr>
      </p:pic>
      <p:sp>
        <p:nvSpPr>
          <p:cNvPr id="456" name="THE…"/>
          <p:cNvSpPr txBox="1"/>
          <p:nvPr/>
        </p:nvSpPr>
        <p:spPr>
          <a:xfrm>
            <a:off x="1303706" y="781184"/>
            <a:ext cx="21776589" cy="12153631"/>
          </a:xfrm>
          <a:prstGeom prst="rect">
            <a:avLst/>
          </a:prstGeom>
          <a:ln w="12700">
            <a:miter lim="400000"/>
          </a:ln>
          <a:effectLst>
            <a:outerShdw sx="100000" sy="100000" kx="0" ky="0" algn="b" rotWithShape="0" blurRad="190500" dist="12700" dir="54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spAutoFit/>
          </a:bodyPr>
          <a:lstStyle/>
          <a:p>
            <a:pPr algn="l" defTabSz="457200">
              <a:lnSpc>
                <a:spcPct val="80000"/>
              </a:lnSpc>
              <a:defRPr sz="30000"/>
            </a:pPr>
            <a:r>
              <a:t>THE</a:t>
            </a:r>
          </a:p>
          <a:p>
            <a:pPr algn="l" defTabSz="457200">
              <a:lnSpc>
                <a:spcPct val="80000"/>
              </a:lnSpc>
              <a:defRPr sz="30000">
                <a:solidFill>
                  <a:schemeClr val="accent4">
                    <a:hueOff val="-624705"/>
                    <a:lumOff val="1372"/>
                  </a:schemeClr>
                </a:solidFill>
              </a:defRPr>
            </a:pPr>
            <a:r>
              <a:t>LEAN</a:t>
            </a:r>
          </a:p>
          <a:p>
            <a:pPr algn="l" defTabSz="457200">
              <a:lnSpc>
                <a:spcPct val="80000"/>
              </a:lnSpc>
              <a:defRPr sz="30000"/>
            </a:pPr>
            <a:r>
              <a:t>STARTUP</a:t>
            </a:r>
          </a:p>
        </p:txBody>
      </p:sp>
      <p:pic>
        <p:nvPicPr>
          <p:cNvPr id="457" name="logo-white.png" descr="logo-white.png"/>
          <p:cNvPicPr>
            <a:picLocks noChangeAspect="1"/>
          </p:cNvPicPr>
          <p:nvPr/>
        </p:nvPicPr>
        <p:blipFill>
          <a:blip r:embed="rId4">
            <a:alphaModFix amt="19533"/>
            <a:extLst/>
          </a:blip>
          <a:stretch>
            <a:fillRect/>
          </a:stretch>
        </p:blipFill>
        <p:spPr>
          <a:xfrm>
            <a:off x="22771199" y="12084704"/>
            <a:ext cx="1399184" cy="1399184"/>
          </a:xfrm>
          <a:prstGeom prst="rect">
            <a:avLst/>
          </a:prstGeom>
          <a:ln w="12700">
            <a:miter lim="400000"/>
          </a:ln>
        </p:spPr>
      </p:pic>
      <p:sp>
        <p:nvSpPr>
          <p:cNvPr id="458" name="by Eric Ries"/>
          <p:cNvSpPr txBox="1"/>
          <p:nvPr/>
        </p:nvSpPr>
        <p:spPr>
          <a:xfrm>
            <a:off x="20814868" y="1446975"/>
            <a:ext cx="2265427"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by Eric Ries</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56">
                                            <p:bg/>
                                          </p:spTgt>
                                        </p:tgtEl>
                                        <p:attrNameLst>
                                          <p:attrName>style.visibility</p:attrName>
                                        </p:attrNameLst>
                                      </p:cBhvr>
                                      <p:to>
                                        <p:strVal val="visible"/>
                                      </p:to>
                                    </p:set>
                                    <p:animEffect filter="dissolve" transition="in">
                                      <p:cBhvr>
                                        <p:cTn id="7" dur="500"/>
                                        <p:tgtEl>
                                          <p:spTgt spid="456">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456">
                                            <p:txEl>
                                              <p:pRg st="0" end="0"/>
                                            </p:txEl>
                                          </p:spTgt>
                                        </p:tgtEl>
                                        <p:attrNameLst>
                                          <p:attrName>style.visibility</p:attrName>
                                        </p:attrNameLst>
                                      </p:cBhvr>
                                      <p:to>
                                        <p:strVal val="visible"/>
                                      </p:to>
                                    </p:set>
                                    <p:animEffect filter="dissolve" transition="in">
                                      <p:cBhvr>
                                        <p:cTn id="10" dur="500"/>
                                        <p:tgtEl>
                                          <p:spTgt spid="456">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456">
                                            <p:txEl>
                                              <p:pRg st="1" end="1"/>
                                            </p:txEl>
                                          </p:spTgt>
                                        </p:tgtEl>
                                        <p:attrNameLst>
                                          <p:attrName>style.visibility</p:attrName>
                                        </p:attrNameLst>
                                      </p:cBhvr>
                                      <p:to>
                                        <p:strVal val="visible"/>
                                      </p:to>
                                    </p:set>
                                    <p:animEffect filter="dissolve" transition="in">
                                      <p:cBhvr>
                                        <p:cTn id="14" dur="500"/>
                                        <p:tgtEl>
                                          <p:spTgt spid="456">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456">
                                            <p:txEl>
                                              <p:pRg st="2" end="2"/>
                                            </p:txEl>
                                          </p:spTgt>
                                        </p:tgtEl>
                                        <p:attrNameLst>
                                          <p:attrName>style.visibility</p:attrName>
                                        </p:attrNameLst>
                                      </p:cBhvr>
                                      <p:to>
                                        <p:strVal val="visible"/>
                                      </p:to>
                                    </p:set>
                                    <p:animEffect filter="dissolve" transition="in">
                                      <p:cBhvr>
                                        <p:cTn id="18" dur="500"/>
                                        <p:tgtEl>
                                          <p:spTgt spid="456">
                                            <p:txEl>
                                              <p:pRg st="2" end="2"/>
                                            </p:txEl>
                                          </p:spTgt>
                                        </p:tgtEl>
                                      </p:cBhvr>
                                    </p:animEffect>
                                  </p:childTnLst>
                                </p:cTn>
                              </p:par>
                            </p:childTnLst>
                          </p:cTn>
                        </p:par>
                        <p:par>
                          <p:cTn id="19" fill="hold">
                            <p:stCondLst>
                              <p:cond delay="1500"/>
                            </p:stCondLst>
                            <p:childTnLst>
                              <p:par>
                                <p:cTn id="20" presetClass="entr" nodeType="afterEffect" presetSubtype="0" presetID="1" grpId="2" fill="hold">
                                  <p:stCondLst>
                                    <p:cond delay="0"/>
                                  </p:stCondLst>
                                  <p:iterate type="el" backwards="0">
                                    <p:tmAbs val="0"/>
                                  </p:iterate>
                                  <p:childTnLst>
                                    <p:set>
                                      <p:cBhvr>
                                        <p:cTn id="21" fill="hold"/>
                                        <p:tgtEl>
                                          <p:spTgt spid="45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ID="9" grpId="3" fill="hold">
                                  <p:stCondLst>
                                    <p:cond delay="0"/>
                                  </p:stCondLst>
                                  <p:iterate type="el" backwards="0">
                                    <p:tmAbs val="0"/>
                                  </p:iterate>
                                  <p:childTnLst>
                                    <p:set>
                                      <p:cBhvr>
                                        <p:cTn id="25" fill="hold"/>
                                        <p:tgtEl>
                                          <p:spTgt spid="454"/>
                                        </p:tgtEl>
                                        <p:attrNameLst>
                                          <p:attrName>style.visibility</p:attrName>
                                        </p:attrNameLst>
                                      </p:cBhvr>
                                      <p:to>
                                        <p:strVal val="visible"/>
                                      </p:to>
                                    </p:set>
                                    <p:animEffect filter="dissolve" transition="in">
                                      <p:cBhvr>
                                        <p:cTn id="26" dur="1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56" grpId="1"/>
      <p:bldP build="whole" bldLvl="1" animBg="1" rev="0" advAuto="0" spid="458" grpId="2"/>
      <p:bldP build="whole" bldLvl="1" animBg="1" rev="0" advAuto="0" spid="454" grpId="3"/>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2"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pic>
        <p:nvPicPr>
          <p:cNvPr id="463" name="Image" descr="Image"/>
          <p:cNvPicPr>
            <a:picLocks noChangeAspect="1"/>
          </p:cNvPicPr>
          <p:nvPr/>
        </p:nvPicPr>
        <p:blipFill>
          <a:blip r:embed="rId4">
            <a:extLst/>
          </a:blip>
          <a:stretch>
            <a:fillRect/>
          </a:stretch>
        </p:blipFill>
        <p:spPr>
          <a:xfrm>
            <a:off x="6235700" y="2476500"/>
            <a:ext cx="11912600" cy="8763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Using the Lean Startup approach, companies can create order not chaos by providing tools to test a vision continuously.”"/>
          <p:cNvSpPr txBox="1"/>
          <p:nvPr/>
        </p:nvSpPr>
        <p:spPr>
          <a:xfrm>
            <a:off x="1303706" y="4158997"/>
            <a:ext cx="21776589" cy="53980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80000"/>
              </a:lnSpc>
              <a:defRPr sz="10000"/>
            </a:lvl1pPr>
          </a:lstStyle>
          <a:p>
            <a:pPr/>
            <a:r>
              <a:t>“Using the Lean Startup approach, companies can create order not chaos by providing tools to test a vision continuously.”</a:t>
            </a:r>
          </a:p>
        </p:txBody>
      </p:sp>
      <p:pic>
        <p:nvPicPr>
          <p:cNvPr id="468"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67">
                                            <p:bg/>
                                          </p:spTgt>
                                        </p:tgtEl>
                                        <p:attrNameLst>
                                          <p:attrName>style.visibility</p:attrName>
                                        </p:attrNameLst>
                                      </p:cBhvr>
                                      <p:to>
                                        <p:strVal val="visible"/>
                                      </p:to>
                                    </p:set>
                                    <p:animEffect filter="dissolve" transition="in">
                                      <p:cBhvr>
                                        <p:cTn id="7" dur="500"/>
                                        <p:tgtEl>
                                          <p:spTgt spid="467">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467">
                                            <p:txEl>
                                              <p:pRg st="0" end="0"/>
                                            </p:txEl>
                                          </p:spTgt>
                                        </p:tgtEl>
                                        <p:attrNameLst>
                                          <p:attrName>style.visibility</p:attrName>
                                        </p:attrNameLst>
                                      </p:cBhvr>
                                      <p:to>
                                        <p:strVal val="visible"/>
                                      </p:to>
                                    </p:set>
                                    <p:animEffect filter="dissolve" transition="in">
                                      <p:cBhvr>
                                        <p:cTn id="10" dur="500"/>
                                        <p:tgtEl>
                                          <p:spTgt spid="467">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67"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2"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pic>
        <p:nvPicPr>
          <p:cNvPr id="473" name="Image" descr="Image"/>
          <p:cNvPicPr>
            <a:picLocks noChangeAspect="1"/>
          </p:cNvPicPr>
          <p:nvPr/>
        </p:nvPicPr>
        <p:blipFill>
          <a:blip r:embed="rId4">
            <a:extLst/>
          </a:blip>
          <a:stretch>
            <a:fillRect/>
          </a:stretch>
        </p:blipFill>
        <p:spPr>
          <a:xfrm>
            <a:off x="5680898" y="1125738"/>
            <a:ext cx="13022204" cy="114645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7"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sp>
        <p:nvSpPr>
          <p:cNvPr id="478" name="Three phases of Lean Startup"/>
          <p:cNvSpPr txBox="1"/>
          <p:nvPr>
            <p:ph type="title" idx="4294967295"/>
          </p:nvPr>
        </p:nvSpPr>
        <p:spPr>
          <a:prstGeom prst="rect">
            <a:avLst/>
          </a:prstGeom>
        </p:spPr>
        <p:txBody>
          <a:bodyPr/>
          <a:lstStyle>
            <a:lvl1pPr>
              <a:defRPr b="1">
                <a:solidFill>
                  <a:srgbClr val="000000"/>
                </a:solidFill>
                <a:latin typeface="Helvetica Neue"/>
                <a:ea typeface="Helvetica Neue"/>
                <a:cs typeface="Helvetica Neue"/>
                <a:sym typeface="Helvetica Neue"/>
              </a:defRPr>
            </a:lvl1pPr>
          </a:lstStyle>
          <a:p>
            <a:pPr/>
            <a:r>
              <a:t>Three phases of Lean Startup</a:t>
            </a:r>
          </a:p>
        </p:txBody>
      </p:sp>
      <p:sp>
        <p:nvSpPr>
          <p:cNvPr id="479" name="1. Achieve problem/solution fit…"/>
          <p:cNvSpPr txBox="1"/>
          <p:nvPr>
            <p:ph type="body" sz="half" idx="4294967295"/>
          </p:nvPr>
        </p:nvSpPr>
        <p:spPr>
          <a:xfrm>
            <a:off x="1689100" y="4099547"/>
            <a:ext cx="21005800" cy="5516906"/>
          </a:xfrm>
          <a:prstGeom prst="rect">
            <a:avLst/>
          </a:prstGeom>
        </p:spPr>
        <p:txBody>
          <a:bodyPr/>
          <a:lstStyle/>
          <a:p>
            <a:pPr marL="0" indent="0">
              <a:spcBef>
                <a:spcPts val="0"/>
              </a:spcBef>
              <a:buClrTx/>
              <a:buSzTx/>
              <a:buNone/>
              <a:defRPr sz="8000">
                <a:solidFill>
                  <a:srgbClr val="000000"/>
                </a:solidFill>
              </a:defRPr>
            </a:pPr>
            <a:r>
              <a:t>1. Achieve problem/solution fit</a:t>
            </a:r>
          </a:p>
          <a:p>
            <a:pPr marL="0" indent="0">
              <a:spcBef>
                <a:spcPts val="0"/>
              </a:spcBef>
              <a:buClrTx/>
              <a:buSzTx/>
              <a:buNone/>
              <a:defRPr sz="8000">
                <a:solidFill>
                  <a:srgbClr val="000000"/>
                </a:solidFill>
              </a:defRPr>
            </a:pPr>
            <a:r>
              <a:t>2. Achieve product/market fit</a:t>
            </a:r>
          </a:p>
          <a:p>
            <a:pPr marL="0" indent="0">
              <a:spcBef>
                <a:spcPts val="0"/>
              </a:spcBef>
              <a:buClrTx/>
              <a:buSzTx/>
              <a:buNone/>
              <a:defRPr sz="8000">
                <a:solidFill>
                  <a:srgbClr val="000000"/>
                </a:solidFill>
              </a:defRPr>
            </a:pPr>
            <a:r>
              <a:t>3. Scale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3"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sp>
        <p:nvSpPr>
          <p:cNvPr id="484" name="Achieving problem/solution fit"/>
          <p:cNvSpPr txBox="1"/>
          <p:nvPr>
            <p:ph type="title" idx="4294967295"/>
          </p:nvPr>
        </p:nvSpPr>
        <p:spPr>
          <a:prstGeom prst="rect">
            <a:avLst/>
          </a:prstGeom>
        </p:spPr>
        <p:txBody>
          <a:bodyPr/>
          <a:lstStyle>
            <a:lvl1pPr>
              <a:defRPr b="1">
                <a:solidFill>
                  <a:srgbClr val="000000"/>
                </a:solidFill>
                <a:latin typeface="Helvetica Neue"/>
                <a:ea typeface="Helvetica Neue"/>
                <a:cs typeface="Helvetica Neue"/>
                <a:sym typeface="Helvetica Neue"/>
              </a:defRPr>
            </a:lvl1pPr>
          </a:lstStyle>
          <a:p>
            <a:pPr/>
            <a:r>
              <a:t>Achieving problem/solution fit</a:t>
            </a:r>
          </a:p>
        </p:txBody>
      </p:sp>
      <p:sp>
        <p:nvSpPr>
          <p:cNvPr id="485" name="1. Identify and verify problems…"/>
          <p:cNvSpPr txBox="1"/>
          <p:nvPr>
            <p:ph type="body" sz="half" idx="4294967295"/>
          </p:nvPr>
        </p:nvSpPr>
        <p:spPr>
          <a:xfrm>
            <a:off x="1689100" y="4099547"/>
            <a:ext cx="21005800" cy="5516906"/>
          </a:xfrm>
          <a:prstGeom prst="rect">
            <a:avLst/>
          </a:prstGeom>
        </p:spPr>
        <p:txBody>
          <a:bodyPr/>
          <a:lstStyle/>
          <a:p>
            <a:pPr marL="0" indent="0">
              <a:lnSpc>
                <a:spcPct val="130000"/>
              </a:lnSpc>
              <a:spcBef>
                <a:spcPts val="0"/>
              </a:spcBef>
              <a:buClrTx/>
              <a:buSzTx/>
              <a:buNone/>
              <a:defRPr sz="8000">
                <a:solidFill>
                  <a:srgbClr val="000000"/>
                </a:solidFill>
              </a:defRPr>
            </a:pPr>
            <a:r>
              <a:t>1. Identify and verify problems</a:t>
            </a:r>
          </a:p>
          <a:p>
            <a:pPr marL="0" indent="0">
              <a:lnSpc>
                <a:spcPct val="130000"/>
              </a:lnSpc>
              <a:spcBef>
                <a:spcPts val="0"/>
              </a:spcBef>
              <a:buClrTx/>
              <a:buSzTx/>
              <a:buNone/>
              <a:defRPr sz="8000">
                <a:solidFill>
                  <a:srgbClr val="000000"/>
                </a:solidFill>
              </a:defRPr>
            </a:pPr>
            <a:r>
              <a:t>2. Identify and verify solutions</a:t>
            </a:r>
          </a:p>
        </p:txBody>
      </p:sp>
      <p:pic>
        <p:nvPicPr>
          <p:cNvPr id="486" name="Line Line" descr="Line Line"/>
          <p:cNvPicPr>
            <a:picLocks noChangeAspect="0"/>
          </p:cNvPicPr>
          <p:nvPr/>
        </p:nvPicPr>
        <p:blipFill>
          <a:blip r:embed="rId4">
            <a:extLst/>
          </a:blip>
          <a:stretch>
            <a:fillRect/>
          </a:stretch>
        </p:blipFill>
        <p:spPr>
          <a:xfrm>
            <a:off x="11061700" y="6477000"/>
            <a:ext cx="5272003" cy="381000"/>
          </a:xfrm>
          <a:prstGeom prst="rect">
            <a:avLst/>
          </a:prstGeom>
        </p:spPr>
      </p:pic>
      <p:pic>
        <p:nvPicPr>
          <p:cNvPr id="488" name="Line Line" descr="Line Line"/>
          <p:cNvPicPr>
            <a:picLocks noChangeAspect="0"/>
          </p:cNvPicPr>
          <p:nvPr/>
        </p:nvPicPr>
        <p:blipFill>
          <a:blip r:embed="rId5">
            <a:extLst/>
          </a:blip>
          <a:stretch>
            <a:fillRect/>
          </a:stretch>
        </p:blipFill>
        <p:spPr>
          <a:xfrm rot="10800000">
            <a:off x="10680700" y="7962900"/>
            <a:ext cx="5272003" cy="38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86"/>
                                        </p:tgtEl>
                                        <p:attrNameLst>
                                          <p:attrName>style.visibility</p:attrName>
                                        </p:attrNameLst>
                                      </p:cBhvr>
                                      <p:to>
                                        <p:strVal val="visible"/>
                                      </p:to>
                                    </p:set>
                                    <p:animEffect filter="wipe(left)" transition="in">
                                      <p:cBhvr>
                                        <p:cTn id="7" dur="6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488"/>
                                        </p:tgtEl>
                                        <p:attrNameLst>
                                          <p:attrName>style.visibility</p:attrName>
                                        </p:attrNameLst>
                                      </p:cBhvr>
                                      <p:to>
                                        <p:strVal val="visible"/>
                                      </p:to>
                                    </p:set>
                                    <p:animEffect filter="wipe(left)" transition="in">
                                      <p:cBhvr>
                                        <p:cTn id="12" dur="5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8" grpId="2"/>
      <p:bldP build="whole" bldLvl="1" animBg="1" rev="0" advAuto="0" spid="486"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3"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sp>
        <p:nvSpPr>
          <p:cNvPr id="494" name="1. Identify and verify problems"/>
          <p:cNvSpPr txBox="1"/>
          <p:nvPr>
            <p:ph type="title" idx="4294967295"/>
          </p:nvPr>
        </p:nvSpPr>
        <p:spPr>
          <a:prstGeom prst="rect">
            <a:avLst/>
          </a:prstGeom>
        </p:spPr>
        <p:txBody>
          <a:bodyPr/>
          <a:lstStyle>
            <a:lvl1pPr>
              <a:defRPr b="1">
                <a:solidFill>
                  <a:srgbClr val="000000"/>
                </a:solidFill>
                <a:latin typeface="Helvetica Neue"/>
                <a:ea typeface="Helvetica Neue"/>
                <a:cs typeface="Helvetica Neue"/>
                <a:sym typeface="Helvetica Neue"/>
              </a:defRPr>
            </a:lvl1pPr>
          </a:lstStyle>
          <a:p>
            <a:pPr/>
            <a:r>
              <a:t>1. Identify and verify problems</a:t>
            </a:r>
          </a:p>
        </p:txBody>
      </p:sp>
      <p:sp>
        <p:nvSpPr>
          <p:cNvPr id="495" name="”Get out of the building!”"/>
          <p:cNvSpPr txBox="1"/>
          <p:nvPr>
            <p:ph type="body" sz="half" idx="4294967295"/>
          </p:nvPr>
        </p:nvSpPr>
        <p:spPr>
          <a:xfrm>
            <a:off x="844549" y="4099547"/>
            <a:ext cx="22694901" cy="5516906"/>
          </a:xfrm>
          <a:prstGeom prst="rect">
            <a:avLst/>
          </a:prstGeom>
        </p:spPr>
        <p:txBody>
          <a:bodyPr/>
          <a:lstStyle>
            <a:lvl1pPr marL="0" indent="0" algn="ctr" defTabSz="660400">
              <a:lnSpc>
                <a:spcPct val="130000"/>
              </a:lnSpc>
              <a:spcBef>
                <a:spcPts val="0"/>
              </a:spcBef>
              <a:buClrTx/>
              <a:buSzTx/>
              <a:buNone/>
              <a:defRPr sz="16000">
                <a:solidFill>
                  <a:srgbClr val="000000"/>
                </a:solidFill>
              </a:defRPr>
            </a:lvl1pPr>
          </a:lstStyle>
          <a:p>
            <a:pPr/>
            <a:r>
              <a:t>”Get out of the building!”</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9"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pic>
        <p:nvPicPr>
          <p:cNvPr id="500" name="droppedImage.png" descr="droppedImage.png"/>
          <p:cNvPicPr>
            <a:picLocks noChangeAspect="1"/>
          </p:cNvPicPr>
          <p:nvPr/>
        </p:nvPicPr>
        <p:blipFill>
          <a:blip r:embed="rId4">
            <a:extLst/>
          </a:blip>
          <a:stretch>
            <a:fillRect/>
          </a:stretch>
        </p:blipFill>
        <p:spPr>
          <a:xfrm>
            <a:off x="-25400" y="-2235200"/>
            <a:ext cx="24422100" cy="16281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INTERVIEW"/>
          <p:cNvSpPr txBox="1"/>
          <p:nvPr/>
        </p:nvSpPr>
        <p:spPr>
          <a:xfrm>
            <a:off x="1303706" y="4916498"/>
            <a:ext cx="21776589" cy="38830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80000"/>
              </a:lnSpc>
              <a:defRPr sz="25000"/>
            </a:lvl1pPr>
          </a:lstStyle>
          <a:p>
            <a:pPr/>
            <a:r>
              <a:t>INTERVIEW</a:t>
            </a:r>
          </a:p>
        </p:txBody>
      </p:sp>
      <p:pic>
        <p:nvPicPr>
          <p:cNvPr id="505"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04">
                                            <p:bg/>
                                          </p:spTgt>
                                        </p:tgtEl>
                                        <p:attrNameLst>
                                          <p:attrName>style.visibility</p:attrName>
                                        </p:attrNameLst>
                                      </p:cBhvr>
                                      <p:to>
                                        <p:strVal val="visible"/>
                                      </p:to>
                                    </p:set>
                                    <p:animEffect filter="dissolve" transition="in">
                                      <p:cBhvr>
                                        <p:cTn id="7" dur="500"/>
                                        <p:tgtEl>
                                          <p:spTgt spid="504">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504">
                                            <p:txEl>
                                              <p:pRg st="0" end="0"/>
                                            </p:txEl>
                                          </p:spTgt>
                                        </p:tgtEl>
                                        <p:attrNameLst>
                                          <p:attrName>style.visibility</p:attrName>
                                        </p:attrNameLst>
                                      </p:cBhvr>
                                      <p:to>
                                        <p:strVal val="visible"/>
                                      </p:to>
                                    </p:set>
                                    <p:animEffect filter="dissolve" transition="in">
                                      <p:cBhvr>
                                        <p:cTn id="10" dur="500"/>
                                        <p:tgtEl>
                                          <p:spTgt spid="504">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04"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FFFFFF"/>
        </a:solidFill>
      </p:bgPr>
    </p:bg>
    <p:spTree>
      <p:nvGrpSpPr>
        <p:cNvPr id="1" name=""/>
        <p:cNvGrpSpPr/>
        <p:nvPr/>
      </p:nvGrpSpPr>
      <p:grpSpPr>
        <a:xfrm>
          <a:off x="0" y="0"/>
          <a:ext cx="0" cy="0"/>
          <a:chOff x="0" y="0"/>
          <a:chExt cx="0" cy="0"/>
        </a:xfrm>
      </p:grpSpPr>
      <p:pic>
        <p:nvPicPr>
          <p:cNvPr id="183" name="Stars_of_China.svg.png" descr="Stars_of_China.svg.png"/>
          <p:cNvPicPr>
            <a:picLocks noChangeAspect="1"/>
          </p:cNvPicPr>
          <p:nvPr/>
        </p:nvPicPr>
        <p:blipFill>
          <a:blip r:embed="rId3">
            <a:alphaModFix amt="30000"/>
            <a:extLst/>
          </a:blip>
          <a:stretch>
            <a:fillRect/>
          </a:stretch>
        </p:blipFill>
        <p:spPr>
          <a:xfrm>
            <a:off x="656845" y="454078"/>
            <a:ext cx="3564102" cy="2959808"/>
          </a:xfrm>
          <a:prstGeom prst="rect">
            <a:avLst/>
          </a:prstGeom>
          <a:ln w="12700">
            <a:miter lim="400000"/>
          </a:ln>
        </p:spPr>
      </p:pic>
      <p:grpSp>
        <p:nvGrpSpPr>
          <p:cNvPr id="187" name="Group"/>
          <p:cNvGrpSpPr/>
          <p:nvPr/>
        </p:nvGrpSpPr>
        <p:grpSpPr>
          <a:xfrm>
            <a:off x="3224014" y="4536479"/>
            <a:ext cx="17936092" cy="8630577"/>
            <a:chOff x="0" y="0"/>
            <a:chExt cx="17936091" cy="8630575"/>
          </a:xfrm>
        </p:grpSpPr>
        <p:pic>
          <p:nvPicPr>
            <p:cNvPr id="184" name="Image" descr="Image"/>
            <p:cNvPicPr>
              <a:picLocks noChangeAspect="1"/>
            </p:cNvPicPr>
            <p:nvPr/>
          </p:nvPicPr>
          <p:blipFill>
            <a:blip r:embed="rId4">
              <a:extLst/>
            </a:blip>
            <a:srcRect l="0" t="51385" r="0" b="0"/>
            <a:stretch>
              <a:fillRect/>
            </a:stretch>
          </p:blipFill>
          <p:spPr>
            <a:xfrm>
              <a:off x="0" y="0"/>
              <a:ext cx="17936092" cy="4643198"/>
            </a:xfrm>
            <a:prstGeom prst="rect">
              <a:avLst/>
            </a:prstGeom>
            <a:ln w="12700" cap="flat">
              <a:noFill/>
              <a:miter lim="400000"/>
            </a:ln>
            <a:effectLst/>
          </p:spPr>
        </p:pic>
        <p:sp>
          <p:nvSpPr>
            <p:cNvPr id="185" name="# from Ant Financial / Alibaba Group Holding Ltd. (NYSE: BABA)"/>
            <p:cNvSpPr txBox="1"/>
            <p:nvPr/>
          </p:nvSpPr>
          <p:spPr>
            <a:xfrm>
              <a:off x="6001621" y="8306065"/>
              <a:ext cx="5932730" cy="3245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1600">
                  <a:solidFill>
                    <a:srgbClr val="444444"/>
                  </a:solidFill>
                  <a:effectLst>
                    <a:outerShdw sx="100000" sy="100000" kx="0" ky="0" algn="b" rotWithShape="0" blurRad="12700" dist="17960" dir="2700000">
                      <a:srgbClr val="000000">
                        <a:alpha val="0"/>
                      </a:srgbClr>
                    </a:outerShdw>
                  </a:effectLst>
                </a:defRPr>
              </a:lvl1pPr>
            </a:lstStyle>
            <a:p>
              <a:pPr/>
              <a:r>
                <a:t># from Ant Financial / Alibaba Group Holding Ltd. (NYSE: BABA)</a:t>
              </a:r>
            </a:p>
          </p:txBody>
        </p:sp>
        <p:sp>
          <p:nvSpPr>
            <p:cNvPr id="186" name="520M Users     30B in 24h  +300000 Tps"/>
            <p:cNvSpPr txBox="1"/>
            <p:nvPr/>
          </p:nvSpPr>
          <p:spPr>
            <a:xfrm>
              <a:off x="2439969" y="5455439"/>
              <a:ext cx="13056033"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5400">
                  <a:solidFill>
                    <a:srgbClr val="000000"/>
                  </a:solidFill>
                  <a:latin typeface="Avenir Next"/>
                  <a:ea typeface="Avenir Next"/>
                  <a:cs typeface="Avenir Next"/>
                  <a:sym typeface="Avenir Next"/>
                </a:defRPr>
              </a:pPr>
              <a:r>
                <a:rPr b="1"/>
                <a:t>520M </a:t>
              </a:r>
              <a:r>
                <a:t>Users     </a:t>
              </a:r>
              <a:r>
                <a:rPr b="1"/>
                <a:t>30B </a:t>
              </a:r>
              <a:r>
                <a:t>in 24h  </a:t>
              </a:r>
              <a:r>
                <a:rPr b="1"/>
                <a:t>+300000</a:t>
              </a:r>
              <a:r>
                <a:t> Tps</a:t>
              </a:r>
            </a:p>
          </p:txBody>
        </p:sp>
      </p:grpSp>
      <p:grpSp>
        <p:nvGrpSpPr>
          <p:cNvPr id="191" name="Group"/>
          <p:cNvGrpSpPr/>
          <p:nvPr/>
        </p:nvGrpSpPr>
        <p:grpSpPr>
          <a:xfrm>
            <a:off x="2607270" y="4442817"/>
            <a:ext cx="19169522" cy="8724239"/>
            <a:chOff x="0" y="0"/>
            <a:chExt cx="19169521" cy="8724238"/>
          </a:xfrm>
        </p:grpSpPr>
        <p:pic>
          <p:nvPicPr>
            <p:cNvPr id="188" name="Image" descr="Image"/>
            <p:cNvPicPr>
              <a:picLocks noChangeAspect="1"/>
            </p:cNvPicPr>
            <p:nvPr/>
          </p:nvPicPr>
          <p:blipFill>
            <a:blip r:embed="rId4">
              <a:extLst/>
            </a:blip>
            <a:srcRect l="0" t="0" r="0" b="52681"/>
            <a:stretch>
              <a:fillRect/>
            </a:stretch>
          </p:blipFill>
          <p:spPr>
            <a:xfrm>
              <a:off x="0" y="0"/>
              <a:ext cx="19169522" cy="4830189"/>
            </a:xfrm>
            <a:prstGeom prst="rect">
              <a:avLst/>
            </a:prstGeom>
            <a:ln w="12700" cap="flat">
              <a:noFill/>
              <a:miter lim="400000"/>
            </a:ln>
            <a:effectLst/>
          </p:spPr>
        </p:pic>
        <p:sp>
          <p:nvSpPr>
            <p:cNvPr id="189" name="https://technode.com/2018/03/01/wechat-pay-social-networking/"/>
            <p:cNvSpPr txBox="1"/>
            <p:nvPr/>
          </p:nvSpPr>
          <p:spPr>
            <a:xfrm>
              <a:off x="6545010" y="8399727"/>
              <a:ext cx="6079440" cy="324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1600">
                  <a:solidFill>
                    <a:srgbClr val="444444"/>
                  </a:solidFill>
                  <a:effectLst>
                    <a:outerShdw sx="100000" sy="100000" kx="0" ky="0" algn="b" rotWithShape="0" blurRad="12700" dist="17960" dir="2700000">
                      <a:srgbClr val="000000">
                        <a:alpha val="0"/>
                      </a:srgbClr>
                    </a:outerShdw>
                  </a:effectLst>
                </a:defRPr>
              </a:lvl1pPr>
            </a:lstStyle>
            <a:p>
              <a:pPr/>
              <a:r>
                <a:t>https://technode.com/2018/03/01/wechat-pay-social-networking/</a:t>
              </a:r>
            </a:p>
          </p:txBody>
        </p:sp>
        <p:sp>
          <p:nvSpPr>
            <p:cNvPr id="190" name="800M Users   40 Countries   14 Currencies"/>
            <p:cNvSpPr txBox="1"/>
            <p:nvPr/>
          </p:nvSpPr>
          <p:spPr>
            <a:xfrm>
              <a:off x="2805710" y="5549101"/>
              <a:ext cx="13558039"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5400">
                  <a:solidFill>
                    <a:srgbClr val="000000"/>
                  </a:solidFill>
                  <a:latin typeface="Avenir Next"/>
                  <a:ea typeface="Avenir Next"/>
                  <a:cs typeface="Avenir Next"/>
                  <a:sym typeface="Avenir Next"/>
                </a:defRPr>
              </a:pPr>
              <a:r>
                <a:rPr b="1"/>
                <a:t>800M </a:t>
              </a:r>
              <a:r>
                <a:t>Users   </a:t>
              </a:r>
              <a:r>
                <a:rPr b="1"/>
                <a:t>40</a:t>
              </a:r>
              <a:r>
                <a:t> Countries   </a:t>
              </a:r>
              <a:r>
                <a:rPr b="1"/>
                <a:t>14 </a:t>
              </a:r>
              <a:r>
                <a:t>Currencies</a:t>
              </a:r>
            </a:p>
          </p:txBody>
        </p:sp>
      </p:grpSp>
      <p:pic>
        <p:nvPicPr>
          <p:cNvPr id="192" name="logo-white.png" descr="logo-white.png"/>
          <p:cNvPicPr>
            <a:picLocks noChangeAspect="1"/>
          </p:cNvPicPr>
          <p:nvPr/>
        </p:nvPicPr>
        <p:blipFill>
          <a:blip r:embed="rId5">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87"/>
                                        </p:tgtEl>
                                        <p:attrNameLst>
                                          <p:attrName>style.visibility</p:attrName>
                                        </p:attrNameLst>
                                      </p:cBhvr>
                                      <p:to>
                                        <p:strVal val="visible"/>
                                      </p:to>
                                    </p:set>
                                    <p:animEffect filter="dissolve" transition="in">
                                      <p:cBhvr>
                                        <p:cTn id="7" dur="10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1000" fill="hold"/>
                                        <p:tgtEl>
                                          <p:spTgt spid="187"/>
                                        </p:tgtEl>
                                      </p:cBhvr>
                                    </p:animEffect>
                                    <p:set>
                                      <p:cBhvr>
                                        <p:cTn id="12" fill="hold">
                                          <p:stCondLst>
                                            <p:cond delay="999"/>
                                          </p:stCondLst>
                                        </p:cTn>
                                        <p:tgtEl>
                                          <p:spTgt spid="187"/>
                                        </p:tgtEl>
                                        <p:attrNameLst>
                                          <p:attrName>style.visibility</p:attrName>
                                        </p:attrNameLst>
                                      </p:cBhvr>
                                      <p:to>
                                        <p:strVal val="hidden"/>
                                      </p:to>
                                    </p:set>
                                  </p:childTnLst>
                                </p:cTn>
                              </p:par>
                            </p:childTnLst>
                          </p:cTn>
                        </p:par>
                        <p:par>
                          <p:cTn id="13" fill="hold">
                            <p:stCondLst>
                              <p:cond delay="1000"/>
                            </p:stCondLst>
                            <p:childTnLst>
                              <p:par>
                                <p:cTn id="14" presetClass="entr" nodeType="afterEffect" presetID="9" grpId="3" fill="hold">
                                  <p:stCondLst>
                                    <p:cond delay="0"/>
                                  </p:stCondLst>
                                  <p:iterate type="el" backwards="0">
                                    <p:tmAbs val="0"/>
                                  </p:iterate>
                                  <p:childTnLst>
                                    <p:set>
                                      <p:cBhvr>
                                        <p:cTn id="15" fill="hold"/>
                                        <p:tgtEl>
                                          <p:spTgt spid="191"/>
                                        </p:tgtEl>
                                        <p:attrNameLst>
                                          <p:attrName>style.visibility</p:attrName>
                                        </p:attrNameLst>
                                      </p:cBhvr>
                                      <p:to>
                                        <p:strVal val="visible"/>
                                      </p:to>
                                    </p:set>
                                    <p:animEffect filter="dissolve" transition="in">
                                      <p:cBhvr>
                                        <p:cTn id="16"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1" grpId="3"/>
      <p:bldP build="whole" bldLvl="1" animBg="1" rev="0" advAuto="0" spid="187" grpId="1"/>
      <p:bldP build="whole" bldLvl="1" animBg="1" rev="0" advAuto="0" spid="187" grpId="2"/>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509" name="VÄLKOMMEN (2 MIN)…"/>
          <p:cNvSpPr txBox="1"/>
          <p:nvPr>
            <p:ph type="body" idx="4294967295"/>
          </p:nvPr>
        </p:nvSpPr>
        <p:spPr>
          <a:xfrm>
            <a:off x="2381250" y="993425"/>
            <a:ext cx="19621501" cy="12353334"/>
          </a:xfrm>
          <a:prstGeom prst="rect">
            <a:avLst/>
          </a:prstGeom>
        </p:spPr>
        <p:txBody>
          <a:bodyPr lIns="63500" tIns="63500" rIns="63500" bIns="63500" numCol="3" spcCol="981075" anchor="t">
            <a:noAutofit/>
          </a:bodyPr>
          <a:lstStyle/>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VÄLKOMMEN (2 MIN)</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Tack för att du tar dig tid för det här. Jättesnällt, verkligen!</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Jo, det är så här: </a:t>
            </a:r>
            <a:endParaRPr>
              <a:latin typeface="Arial"/>
              <a:ea typeface="Arial"/>
              <a:cs typeface="Arial"/>
              <a:sym typeface="Arial"/>
            </a:endParaR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Vi jobbar på Schibsted som bla äger Aftonbladet och Svenska Dagbladet. Vi håller nu på titta på och utveckla framtidens nyhetstjänster online. Vi letar kort sagt efter helt nya och bättre sätt att förmedla nyheter än vad dagens nyhetstjänster erbjuder.  Vi upplever att läsarna inte är helt nöjda med hur dagens nyhetstjänster fungerar och det är kring denna problemställning vi vill fördjupa oss med dig idag.</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Genom en lång rad korta intervjuer som denna försöker vi kartlägga vad ni nyhetskonsumenter är upplever som problem med respektive uppskattar hos dagens nyhetstjänster. </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Vi har valt ut just dig eftersom vi tror du kan ingå i målgruppen för den nya nyhetstjänster som vi nu är i färd med att utveckla. Än så länge är projektet hemligt och vi uppskattar om du inte pratar med någon om det.</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Intervjun kommer att gå till så här:  Vi kommer först beskriva problembilden som vi hittils har tolkat den och se om du delar några av problemen i din nyhetskonsumtion och dina vanor.</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Jag vill poängtera att vi har inte någon färdig produkt än. Syftet med intervjuerna är att att lära oss från dig, inte att övertyga dig om någon ny produkt. Vi hoppas däremot att i en framtid få återkomma till dig när det finns en produkt att testa och se på.</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Låter det bra?</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DEMOGRAFI OCH DATA</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Först lite demografiska fakta för datainsamlingen</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Ålder?</a:t>
            </a:r>
            <a:endParaRPr>
              <a:latin typeface="Arial"/>
              <a:ea typeface="Arial"/>
              <a:cs typeface="Arial"/>
              <a:sym typeface="Arial"/>
            </a:endParaR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Familj?</a:t>
            </a:r>
            <a:endParaRPr>
              <a:latin typeface="Arial"/>
              <a:ea typeface="Arial"/>
              <a:cs typeface="Arial"/>
              <a:sym typeface="Arial"/>
            </a:endParaR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Yrke? </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Beskriv ditt nyhetsdygn (hur och när du från att du vaknar fram till att du går och lägger dig konsumerar nyheter)?</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Hur ser det ut över veckan, skiljer sig din nyhetskonsumtion exempelvis vardagar vs helger?</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Vilka sajter läser du? På webben? I mobilen?</a:t>
            </a:r>
            <a:endParaRPr>
              <a:latin typeface="Arial"/>
              <a:ea typeface="Arial"/>
              <a:cs typeface="Arial"/>
              <a:sym typeface="Arial"/>
            </a:endParaR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Vilka papperstidningar läser du/prenumererar du på?</a:t>
            </a:r>
            <a:endParaRPr>
              <a:latin typeface="Arial"/>
              <a:ea typeface="Arial"/>
              <a:cs typeface="Arial"/>
              <a:sym typeface="Arial"/>
            </a:endParaR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Vilka tv- eller radionyheter tittar eller lyssnar du på?</a:t>
            </a:r>
            <a:endParaRPr>
              <a:latin typeface="Arial"/>
              <a:ea typeface="Arial"/>
              <a:cs typeface="Arial"/>
              <a:sym typeface="Arial"/>
            </a:endParaR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Läser du några veckotidningar, magasin etc?</a:t>
            </a:r>
            <a:endParaRPr>
              <a:latin typeface="Arial"/>
              <a:ea typeface="Arial"/>
              <a:cs typeface="Arial"/>
              <a:sym typeface="Arial"/>
            </a:endParaRPr>
          </a:p>
          <a:p>
            <a:pPr marL="0" indent="0" defTabSz="450215">
              <a:spcBef>
                <a:spcPts val="0"/>
              </a:spcBef>
              <a:buClrTx/>
              <a:buSzTx/>
              <a:buNone/>
              <a:defRPr sz="2600">
                <a:solidFill>
                  <a:srgbClr val="000000"/>
                </a:solidFill>
                <a:latin typeface="Arial"/>
                <a:ea typeface="Arial"/>
                <a:cs typeface="Arial"/>
                <a:sym typeface="Arial"/>
              </a:defRPr>
            </a:p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Hur vanligt är det att du läser nyheter via vad dina vänner rekommenderar, exempelvis via sociala medier? </a:t>
            </a:r>
            <a:endParaRPr>
              <a:latin typeface="Arial"/>
              <a:ea typeface="Arial"/>
              <a:cs typeface="Arial"/>
              <a:sym typeface="Arial"/>
            </a:endParaRPr>
          </a:p>
          <a:p>
            <a:pPr marL="0" indent="0" defTabSz="450215">
              <a:spcBef>
                <a:spcPts val="0"/>
              </a:spcBef>
              <a:buClrTx/>
              <a:buSzTx/>
              <a:buNone/>
              <a:defRPr sz="2600">
                <a:solidFill>
                  <a:srgbClr val="000000"/>
                </a:solidFill>
                <a:latin typeface="Times New Roman"/>
                <a:ea typeface="Times New Roman"/>
                <a:cs typeface="Times New Roman"/>
                <a:sym typeface="Times New Roman"/>
              </a:defRPr>
            </a:pPr>
            <a:r>
              <a:rPr>
                <a:latin typeface="Arial"/>
                <a:ea typeface="Arial"/>
                <a:cs typeface="Arial"/>
                <a:sym typeface="Arial"/>
              </a:rPr>
              <a:t>Hur vanligt är det att du själv deltar i nyhetsdebatten genom att exempelvis kommentera artiklar eller dela en artikel på Facebook, Twitter etc?</a:t>
            </a:r>
          </a:p>
        </p:txBody>
      </p:sp>
      <p:sp>
        <p:nvSpPr>
          <p:cNvPr id="510" name="Rectangle"/>
          <p:cNvSpPr/>
          <p:nvPr/>
        </p:nvSpPr>
        <p:spPr>
          <a:xfrm>
            <a:off x="2381250" y="1625600"/>
            <a:ext cx="6087071" cy="1270000"/>
          </a:xfrm>
          <a:prstGeom prst="rect">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11" name="Rectangle"/>
          <p:cNvSpPr/>
          <p:nvPr/>
        </p:nvSpPr>
        <p:spPr>
          <a:xfrm>
            <a:off x="2381250" y="3098800"/>
            <a:ext cx="6087071" cy="4810622"/>
          </a:xfrm>
          <a:prstGeom prst="rect">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12" name="Rectangle"/>
          <p:cNvSpPr/>
          <p:nvPr/>
        </p:nvSpPr>
        <p:spPr>
          <a:xfrm>
            <a:off x="2381250" y="8112621"/>
            <a:ext cx="6087071" cy="2268439"/>
          </a:xfrm>
          <a:prstGeom prst="rect">
            <a:avLst/>
          </a:prstGeom>
          <a:solidFill>
            <a:schemeClr val="accent1"/>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13" name="Rectangle"/>
          <p:cNvSpPr/>
          <p:nvPr/>
        </p:nvSpPr>
        <p:spPr>
          <a:xfrm>
            <a:off x="2381250" y="10584259"/>
            <a:ext cx="6087071" cy="2268439"/>
          </a:xfrm>
          <a:prstGeom prst="rect">
            <a:avLst/>
          </a:prstGeom>
          <a:solidFill>
            <a:schemeClr val="accent1"/>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14" name="Rectangle"/>
          <p:cNvSpPr/>
          <p:nvPr/>
        </p:nvSpPr>
        <p:spPr>
          <a:xfrm>
            <a:off x="9148464" y="830361"/>
            <a:ext cx="6087072" cy="2268439"/>
          </a:xfrm>
          <a:prstGeom prst="rect">
            <a:avLst/>
          </a:prstGeom>
          <a:solidFill>
            <a:schemeClr val="accent1"/>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15" name="Rectangle"/>
          <p:cNvSpPr/>
          <p:nvPr/>
        </p:nvSpPr>
        <p:spPr>
          <a:xfrm>
            <a:off x="9148464" y="3339553"/>
            <a:ext cx="6087072" cy="3830540"/>
          </a:xfrm>
          <a:prstGeom prst="rect">
            <a:avLst/>
          </a:prstGeom>
          <a:solidFill>
            <a:schemeClr val="accent1"/>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16" name="Rectangle"/>
          <p:cNvSpPr/>
          <p:nvPr/>
        </p:nvSpPr>
        <p:spPr>
          <a:xfrm>
            <a:off x="9148464" y="7410846"/>
            <a:ext cx="6087072" cy="3830539"/>
          </a:xfrm>
          <a:prstGeom prst="rect">
            <a:avLst/>
          </a:prstGeom>
          <a:solidFill>
            <a:schemeClr val="accent1">
              <a:hueOff val="118245"/>
              <a:lumOff val="-11372"/>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17" name="Rectangle"/>
          <p:cNvSpPr/>
          <p:nvPr/>
        </p:nvSpPr>
        <p:spPr>
          <a:xfrm>
            <a:off x="9148464" y="11482138"/>
            <a:ext cx="6087072" cy="1864621"/>
          </a:xfrm>
          <a:prstGeom prst="rect">
            <a:avLst/>
          </a:prstGeom>
          <a:solidFill>
            <a:schemeClr val="accent1">
              <a:hueOff val="373667"/>
              <a:lumOff val="-17254"/>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18" name="Rectangle"/>
          <p:cNvSpPr/>
          <p:nvPr/>
        </p:nvSpPr>
        <p:spPr>
          <a:xfrm>
            <a:off x="15915679" y="395979"/>
            <a:ext cx="6087071" cy="1864621"/>
          </a:xfrm>
          <a:prstGeom prst="rect">
            <a:avLst/>
          </a:prstGeom>
          <a:solidFill>
            <a:schemeClr val="accent1">
              <a:hueOff val="373667"/>
              <a:lumOff val="-17254"/>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19" name="Rectangle"/>
          <p:cNvSpPr/>
          <p:nvPr/>
        </p:nvSpPr>
        <p:spPr>
          <a:xfrm>
            <a:off x="15915679" y="2567060"/>
            <a:ext cx="6087071" cy="3357268"/>
          </a:xfrm>
          <a:prstGeom prst="rect">
            <a:avLst/>
          </a:prstGeom>
          <a:solidFill>
            <a:schemeClr val="accent1">
              <a:hueOff val="373667"/>
              <a:lumOff val="-17254"/>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20" name="Rectangle"/>
          <p:cNvSpPr/>
          <p:nvPr/>
        </p:nvSpPr>
        <p:spPr>
          <a:xfrm>
            <a:off x="15915679" y="6230787"/>
            <a:ext cx="6087071" cy="3357268"/>
          </a:xfrm>
          <a:prstGeom prst="rect">
            <a:avLst/>
          </a:prstGeom>
          <a:solidFill>
            <a:schemeClr val="accent1">
              <a:hueOff val="373667"/>
              <a:lumOff val="-17254"/>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5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5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5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5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Subtype="0" presetID="1" grpId="5" fill="hold">
                                  <p:stCondLst>
                                    <p:cond delay="0"/>
                                  </p:stCondLst>
                                  <p:iterate type="el" backwards="0">
                                    <p:tmAbs val="0"/>
                                  </p:iterate>
                                  <p:childTnLst>
                                    <p:set>
                                      <p:cBhvr>
                                        <p:cTn id="22" fill="hold">
                                          <p:stCondLst>
                                            <p:cond delay="0"/>
                                          </p:stCondLst>
                                        </p:cTn>
                                        <p:tgtEl>
                                          <p:spTgt spid="5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Subtype="0" presetID="1" grpId="6" fill="hold">
                                  <p:stCondLst>
                                    <p:cond delay="0"/>
                                  </p:stCondLst>
                                  <p:iterate type="el" backwards="0">
                                    <p:tmAbs val="0"/>
                                  </p:iterate>
                                  <p:childTnLst>
                                    <p:set>
                                      <p:cBhvr>
                                        <p:cTn id="26" fill="hold">
                                          <p:stCondLst>
                                            <p:cond delay="0"/>
                                          </p:stCondLst>
                                        </p:cTn>
                                        <p:tgtEl>
                                          <p:spTgt spid="5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0" presetID="1" grpId="7" fill="hold">
                                  <p:stCondLst>
                                    <p:cond delay="0"/>
                                  </p:stCondLst>
                                  <p:iterate type="el" backwards="0">
                                    <p:tmAbs val="0"/>
                                  </p:iterate>
                                  <p:childTnLst>
                                    <p:set>
                                      <p:cBhvr>
                                        <p:cTn id="30" fill="hold">
                                          <p:stCondLst>
                                            <p:cond delay="0"/>
                                          </p:stCondLst>
                                        </p:cTn>
                                        <p:tgtEl>
                                          <p:spTgt spid="5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Class="exit" nodeType="clickEffect" presetSubtype="0" presetID="1" grpId="8" fill="hold">
                                  <p:stCondLst>
                                    <p:cond delay="0"/>
                                  </p:stCondLst>
                                  <p:iterate type="el" backwards="0">
                                    <p:tmAbs val="0"/>
                                  </p:iterate>
                                  <p:childTnLst>
                                    <p:set>
                                      <p:cBhvr>
                                        <p:cTn id="34" fill="hold">
                                          <p:stCondLst>
                                            <p:cond delay="0"/>
                                          </p:stCondLst>
                                        </p:cTn>
                                        <p:tgtEl>
                                          <p:spTgt spid="5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Class="exit" nodeType="clickEffect" presetSubtype="0" presetID="1" grpId="9" fill="hold">
                                  <p:stCondLst>
                                    <p:cond delay="0"/>
                                  </p:stCondLst>
                                  <p:iterate type="el" backwards="0">
                                    <p:tmAbs val="0"/>
                                  </p:iterate>
                                  <p:childTnLst>
                                    <p:set>
                                      <p:cBhvr>
                                        <p:cTn id="38" fill="hold">
                                          <p:stCondLst>
                                            <p:cond delay="0"/>
                                          </p:stCondLst>
                                        </p:cTn>
                                        <p:tgtEl>
                                          <p:spTgt spid="5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Class="exit" nodeType="clickEffect" presetSubtype="0" presetID="1" grpId="10" fill="hold">
                                  <p:stCondLst>
                                    <p:cond delay="0"/>
                                  </p:stCondLst>
                                  <p:iterate type="el" backwards="0">
                                    <p:tmAbs val="0"/>
                                  </p:iterate>
                                  <p:childTnLst>
                                    <p:set>
                                      <p:cBhvr>
                                        <p:cTn id="42" fill="hold">
                                          <p:stCondLst>
                                            <p:cond delay="0"/>
                                          </p:stCondLst>
                                        </p:cTn>
                                        <p:tgtEl>
                                          <p:spTgt spid="5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Class="exit" nodeType="clickEffect" presetSubtype="0" presetID="1" grpId="11" fill="hold">
                                  <p:stCondLst>
                                    <p:cond delay="0"/>
                                  </p:stCondLst>
                                  <p:iterate type="el" backwards="0">
                                    <p:tmAbs val="0"/>
                                  </p:iterate>
                                  <p:childTnLst>
                                    <p:set>
                                      <p:cBhvr>
                                        <p:cTn id="46" fill="hold">
                                          <p:stCondLst>
                                            <p:cond delay="0"/>
                                          </p:stCondLst>
                                        </p:cTn>
                                        <p:tgtEl>
                                          <p:spTgt spid="5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2" grpId="3"/>
      <p:bldP build="whole" bldLvl="1" animBg="1" rev="0" advAuto="0" spid="511" grpId="2"/>
      <p:bldP build="whole" bldLvl="1" animBg="1" rev="0" advAuto="0" spid="517" grpId="8"/>
      <p:bldP build="whole" bldLvl="1" animBg="1" rev="0" advAuto="0" spid="519" grpId="10"/>
      <p:bldP build="whole" bldLvl="1" animBg="1" rev="0" advAuto="0" spid="515" grpId="6"/>
      <p:bldP build="whole" bldLvl="1" animBg="1" rev="0" advAuto="0" spid="518" grpId="9"/>
      <p:bldP build="whole" bldLvl="1" animBg="1" rev="0" advAuto="0" spid="516" grpId="7"/>
      <p:bldP build="whole" bldLvl="1" animBg="1" rev="0" advAuto="0" spid="513" grpId="4"/>
      <p:bldP build="whole" bldLvl="1" animBg="1" rev="0" advAuto="0" spid="510" grpId="1"/>
      <p:bldP build="whole" bldLvl="1" animBg="1" rev="0" advAuto="0" spid="514" grpId="5"/>
      <p:bldP build="whole" bldLvl="1" animBg="1" rev="0" advAuto="0" spid="520" grpId="11"/>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BACKGROUND…"/>
          <p:cNvSpPr txBox="1"/>
          <p:nvPr/>
        </p:nvSpPr>
        <p:spPr>
          <a:xfrm>
            <a:off x="1303706" y="2867281"/>
            <a:ext cx="21776589" cy="7981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80000"/>
              </a:lnSpc>
              <a:defRPr sz="15000"/>
            </a:pPr>
            <a:r>
              <a:t>BACKGROUND</a:t>
            </a:r>
          </a:p>
          <a:p>
            <a:pPr defTabSz="457200">
              <a:lnSpc>
                <a:spcPct val="80000"/>
              </a:lnSpc>
              <a:defRPr sz="15000"/>
            </a:pPr>
            <a:r>
              <a:t>TRANSPARENT</a:t>
            </a:r>
          </a:p>
          <a:p>
            <a:pPr defTabSz="457200">
              <a:lnSpc>
                <a:spcPct val="80000"/>
              </a:lnSpc>
              <a:defRPr sz="15000"/>
            </a:pPr>
            <a:r>
              <a:t>PERSONAL</a:t>
            </a:r>
          </a:p>
          <a:p>
            <a:pPr defTabSz="457200">
              <a:lnSpc>
                <a:spcPct val="80000"/>
              </a:lnSpc>
              <a:defRPr sz="15000"/>
            </a:pPr>
            <a:r>
              <a:t>HABITS</a:t>
            </a:r>
          </a:p>
        </p:txBody>
      </p:sp>
      <p:pic>
        <p:nvPicPr>
          <p:cNvPr id="523"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22">
                                            <p:bg/>
                                          </p:spTgt>
                                        </p:tgtEl>
                                        <p:attrNameLst>
                                          <p:attrName>style.visibility</p:attrName>
                                        </p:attrNameLst>
                                      </p:cBhvr>
                                      <p:to>
                                        <p:strVal val="visible"/>
                                      </p:to>
                                    </p:set>
                                    <p:animEffect filter="dissolve" transition="in">
                                      <p:cBhvr>
                                        <p:cTn id="7" dur="500"/>
                                        <p:tgtEl>
                                          <p:spTgt spid="52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522">
                                            <p:txEl>
                                              <p:pRg st="0" end="0"/>
                                            </p:txEl>
                                          </p:spTgt>
                                        </p:tgtEl>
                                        <p:attrNameLst>
                                          <p:attrName>style.visibility</p:attrName>
                                        </p:attrNameLst>
                                      </p:cBhvr>
                                      <p:to>
                                        <p:strVal val="visible"/>
                                      </p:to>
                                    </p:set>
                                    <p:animEffect filter="dissolve" transition="in">
                                      <p:cBhvr>
                                        <p:cTn id="10" dur="500"/>
                                        <p:tgtEl>
                                          <p:spTgt spid="522">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522">
                                            <p:txEl>
                                              <p:pRg st="1" end="1"/>
                                            </p:txEl>
                                          </p:spTgt>
                                        </p:tgtEl>
                                        <p:attrNameLst>
                                          <p:attrName>style.visibility</p:attrName>
                                        </p:attrNameLst>
                                      </p:cBhvr>
                                      <p:to>
                                        <p:strVal val="visible"/>
                                      </p:to>
                                    </p:set>
                                    <p:animEffect filter="dissolve" transition="in">
                                      <p:cBhvr>
                                        <p:cTn id="14" dur="500"/>
                                        <p:tgtEl>
                                          <p:spTgt spid="522">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522">
                                            <p:txEl>
                                              <p:pRg st="2" end="2"/>
                                            </p:txEl>
                                          </p:spTgt>
                                        </p:tgtEl>
                                        <p:attrNameLst>
                                          <p:attrName>style.visibility</p:attrName>
                                        </p:attrNameLst>
                                      </p:cBhvr>
                                      <p:to>
                                        <p:strVal val="visible"/>
                                      </p:to>
                                    </p:set>
                                    <p:animEffect filter="dissolve" transition="in">
                                      <p:cBhvr>
                                        <p:cTn id="18" dur="500"/>
                                        <p:tgtEl>
                                          <p:spTgt spid="522">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522">
                                            <p:txEl>
                                              <p:pRg st="3" end="3"/>
                                            </p:txEl>
                                          </p:spTgt>
                                        </p:tgtEl>
                                        <p:attrNameLst>
                                          <p:attrName>style.visibility</p:attrName>
                                        </p:attrNameLst>
                                      </p:cBhvr>
                                      <p:to>
                                        <p:strVal val="visible"/>
                                      </p:to>
                                    </p:set>
                                    <p:animEffect filter="dissolve" transition="in">
                                      <p:cBhvr>
                                        <p:cTn id="22" dur="500"/>
                                        <p:tgtEl>
                                          <p:spTgt spid="522">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2" grpId="1"/>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527" name="PROBLEMFORMULERINGEN…"/>
          <p:cNvSpPr txBox="1"/>
          <p:nvPr>
            <p:ph type="body" idx="4294967295"/>
          </p:nvPr>
        </p:nvSpPr>
        <p:spPr>
          <a:xfrm>
            <a:off x="2381250" y="993425"/>
            <a:ext cx="19621501" cy="11729149"/>
          </a:xfrm>
          <a:prstGeom prst="rect">
            <a:avLst/>
          </a:prstGeom>
        </p:spPr>
        <p:txBody>
          <a:bodyPr lIns="63500" tIns="63500" rIns="63500" bIns="63500" numCol="3" spcCol="981075" anchor="t">
            <a:noAutofit/>
          </a:bodyPr>
          <a:lstStyle/>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PROBLEMFORMULERINGEN</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Ok, tack för detta. Jag kommer nu läsa upp ett stycker för dig där ett antal problem nämns som en det nyhetsläsare säger sig ha upplevt. Lyssna noga så diskuterar vi efteråt.</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Vi lever i ett mediebrus som är brutalare än någonsin tidigare. Vi kan idag omöjligen ta till oss alla nyheter som dagligen sköljer över oss i form av nyhetssajter, morgontidningar som vi fortfarande prenumererar på, nyhetssändingar på tv eller för den delen om man använder Twitter. Ja, ibland kan bara mailen kännas för mycket.  Samtidigt känner jag att det för svårt att enkelt få överblicken och perspektiven på vad som faktiskt har hänt. Jag måste söka mig runt till alldeles för många olika nyhetskällor för att känna att jag verkligen får hela bilden, de intressantade åsikterna, svar på alla frågorna, hittar de intressantaste artiklarna etc.</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Dessutom känner jag att inte har något riktigt bra sätt att hitta just de nyheter som är relevanta och viktiga för mig. Jag är orolig för att missa saker som jag faktiskt borde eller vill veta. Dessutom tycker jag allmänt att nyheter som rör just det jag är intresserad försvinner bland alla andra nyheter.</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Sociala medier har ändrat en del hur jag läser nyheter i och med länkar som delas av vänner och bekanta via Facebook, Twitter etc. Ett problem med delningen via vänner är att den blir ganska slumpvis beroende på när jag är inne och vilka vänner jag har i de sociala nätverjken . Jag saknar överblicken av vilka nyheter, artiklar etc som mina vänner upplever som relevanta och som det verkligen snackas om där ute.</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Vad säger du spontant om den där problembeskrivningen? Beskrivs där några problem som stämmer in på dig?</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RANKA PROBLEMEN</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Okej, här kommer tre påståenden på samma tema.  </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Ranka dem efter hur besvärad du är av de beskrivna problemen. </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Stryk om det är något problem du inte alls håller med om.</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1. Upplever du det som svårt att i dagens nyhetsflöde få hela bilden, alla perspektiven, alla åsikterna, hitta de intressantaste artiklarna etc? </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2. Känner du oro för att missa nyheter som är riktigt viktiga, relevanta eller bara intressanta för just dig?</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3. Känner du att delningen via sociala medier inte riktigt tillgodoser ditt behov av att veta vad det snackas om där ute?</a:t>
            </a:r>
            <a:endParaRPr>
              <a:latin typeface="Arial"/>
              <a:ea typeface="Arial"/>
              <a:cs typeface="Arial"/>
              <a:sym typeface="Arial"/>
            </a:endParaRPr>
          </a:p>
        </p:txBody>
      </p:sp>
      <p:sp>
        <p:nvSpPr>
          <p:cNvPr id="528" name="Rectangle"/>
          <p:cNvSpPr/>
          <p:nvPr/>
        </p:nvSpPr>
        <p:spPr>
          <a:xfrm>
            <a:off x="2381250" y="1625600"/>
            <a:ext cx="6087071" cy="2357934"/>
          </a:xfrm>
          <a:prstGeom prst="rect">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29" name="Rectangle"/>
          <p:cNvSpPr/>
          <p:nvPr/>
        </p:nvSpPr>
        <p:spPr>
          <a:xfrm>
            <a:off x="9148464" y="895969"/>
            <a:ext cx="6087072" cy="3817196"/>
          </a:xfrm>
          <a:prstGeom prst="rect">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30" name="Rectangle"/>
          <p:cNvSpPr/>
          <p:nvPr/>
        </p:nvSpPr>
        <p:spPr>
          <a:xfrm>
            <a:off x="2381250" y="4251821"/>
            <a:ext cx="6087071" cy="8470753"/>
          </a:xfrm>
          <a:prstGeom prst="rect">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31" name="Rectangle"/>
          <p:cNvSpPr/>
          <p:nvPr/>
        </p:nvSpPr>
        <p:spPr>
          <a:xfrm>
            <a:off x="9148464" y="10454134"/>
            <a:ext cx="6087072" cy="2268440"/>
          </a:xfrm>
          <a:prstGeom prst="rect">
            <a:avLst/>
          </a:prstGeom>
          <a:solidFill>
            <a:schemeClr val="accent1"/>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32" name="Rectangle"/>
          <p:cNvSpPr/>
          <p:nvPr/>
        </p:nvSpPr>
        <p:spPr>
          <a:xfrm>
            <a:off x="9148464" y="4949402"/>
            <a:ext cx="6087072" cy="5365952"/>
          </a:xfrm>
          <a:prstGeom prst="rect">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33" name="Rectangle"/>
          <p:cNvSpPr/>
          <p:nvPr/>
        </p:nvSpPr>
        <p:spPr>
          <a:xfrm>
            <a:off x="15915679" y="904899"/>
            <a:ext cx="6087071" cy="1811142"/>
          </a:xfrm>
          <a:prstGeom prst="rect">
            <a:avLst/>
          </a:prstGeom>
          <a:solidFill>
            <a:schemeClr val="accent1">
              <a:hueOff val="118245"/>
              <a:lumOff val="-11372"/>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34" name="Rectangle"/>
          <p:cNvSpPr/>
          <p:nvPr/>
        </p:nvSpPr>
        <p:spPr>
          <a:xfrm>
            <a:off x="15915679" y="2902023"/>
            <a:ext cx="6087071" cy="2699596"/>
          </a:xfrm>
          <a:prstGeom prst="rect">
            <a:avLst/>
          </a:prstGeom>
          <a:solidFill>
            <a:schemeClr val="accent1">
              <a:hueOff val="118245"/>
              <a:lumOff val="-11372"/>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35" name="Rectangle"/>
          <p:cNvSpPr/>
          <p:nvPr/>
        </p:nvSpPr>
        <p:spPr>
          <a:xfrm>
            <a:off x="15915679" y="5787601"/>
            <a:ext cx="6087071" cy="1844777"/>
          </a:xfrm>
          <a:prstGeom prst="rect">
            <a:avLst/>
          </a:prstGeom>
          <a:solidFill>
            <a:schemeClr val="accent1">
              <a:hueOff val="118245"/>
              <a:lumOff val="-11372"/>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36" name="Rectangle"/>
          <p:cNvSpPr/>
          <p:nvPr/>
        </p:nvSpPr>
        <p:spPr>
          <a:xfrm>
            <a:off x="15915679" y="7818360"/>
            <a:ext cx="6087071" cy="1844778"/>
          </a:xfrm>
          <a:prstGeom prst="rect">
            <a:avLst/>
          </a:prstGeom>
          <a:solidFill>
            <a:schemeClr val="accent1">
              <a:hueOff val="118245"/>
              <a:lumOff val="-11372"/>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37" name="Rectangle"/>
          <p:cNvSpPr/>
          <p:nvPr/>
        </p:nvSpPr>
        <p:spPr>
          <a:xfrm>
            <a:off x="15915679" y="9849120"/>
            <a:ext cx="6087071" cy="1844777"/>
          </a:xfrm>
          <a:prstGeom prst="rect">
            <a:avLst/>
          </a:prstGeom>
          <a:solidFill>
            <a:schemeClr val="accent1">
              <a:hueOff val="118245"/>
              <a:lumOff val="-11372"/>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5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5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5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5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Subtype="0" presetID="1" grpId="5" fill="hold">
                                  <p:stCondLst>
                                    <p:cond delay="0"/>
                                  </p:stCondLst>
                                  <p:iterate type="el" backwards="0">
                                    <p:tmAbs val="0"/>
                                  </p:iterate>
                                  <p:childTnLst>
                                    <p:set>
                                      <p:cBhvr>
                                        <p:cTn id="22" fill="hold">
                                          <p:stCondLst>
                                            <p:cond delay="0"/>
                                          </p:stCondLst>
                                        </p:cTn>
                                        <p:tgtEl>
                                          <p:spTgt spid="53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Subtype="0" presetID="1" grpId="6" fill="hold">
                                  <p:stCondLst>
                                    <p:cond delay="0"/>
                                  </p:stCondLst>
                                  <p:iterate type="el" backwards="0">
                                    <p:tmAbs val="0"/>
                                  </p:iterate>
                                  <p:childTnLst>
                                    <p:set>
                                      <p:cBhvr>
                                        <p:cTn id="26" fill="hold">
                                          <p:stCondLst>
                                            <p:cond delay="0"/>
                                          </p:stCondLst>
                                        </p:cTn>
                                        <p:tgtEl>
                                          <p:spTgt spid="5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0" presetID="1" grpId="7" fill="hold">
                                  <p:stCondLst>
                                    <p:cond delay="0"/>
                                  </p:stCondLst>
                                  <p:iterate type="el" backwards="0">
                                    <p:tmAbs val="0"/>
                                  </p:iterate>
                                  <p:childTnLst>
                                    <p:set>
                                      <p:cBhvr>
                                        <p:cTn id="30" fill="hold">
                                          <p:stCondLst>
                                            <p:cond delay="0"/>
                                          </p:stCondLst>
                                        </p:cTn>
                                        <p:tgtEl>
                                          <p:spTgt spid="53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Class="exit" nodeType="clickEffect" presetSubtype="0" presetID="1" grpId="8" fill="hold">
                                  <p:stCondLst>
                                    <p:cond delay="0"/>
                                  </p:stCondLst>
                                  <p:iterate type="el" backwards="0">
                                    <p:tmAbs val="0"/>
                                  </p:iterate>
                                  <p:childTnLst>
                                    <p:set>
                                      <p:cBhvr>
                                        <p:cTn id="34" fill="hold">
                                          <p:stCondLst>
                                            <p:cond delay="0"/>
                                          </p:stCondLst>
                                        </p:cTn>
                                        <p:tgtEl>
                                          <p:spTgt spid="53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Class="exit" nodeType="clickEffect" presetSubtype="0" presetID="1" grpId="9" fill="hold">
                                  <p:stCondLst>
                                    <p:cond delay="0"/>
                                  </p:stCondLst>
                                  <p:iterate type="el" backwards="0">
                                    <p:tmAbs val="0"/>
                                  </p:iterate>
                                  <p:childTnLst>
                                    <p:set>
                                      <p:cBhvr>
                                        <p:cTn id="38" fill="hold">
                                          <p:stCondLst>
                                            <p:cond delay="0"/>
                                          </p:stCondLst>
                                        </p:cTn>
                                        <p:tgtEl>
                                          <p:spTgt spid="5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Class="exit" nodeType="clickEffect" presetSubtype="0" presetID="1" grpId="10" fill="hold">
                                  <p:stCondLst>
                                    <p:cond delay="0"/>
                                  </p:stCondLst>
                                  <p:iterate type="el" backwards="0">
                                    <p:tmAbs val="0"/>
                                  </p:iterate>
                                  <p:childTnLst>
                                    <p:set>
                                      <p:cBhvr>
                                        <p:cTn id="42" fill="hold">
                                          <p:stCondLst>
                                            <p:cond delay="0"/>
                                          </p:stCondLst>
                                        </p:cTn>
                                        <p:tgtEl>
                                          <p:spTgt spid="5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6" grpId="9"/>
      <p:bldP build="whole" bldLvl="1" animBg="1" rev="0" advAuto="0" spid="534" grpId="7"/>
      <p:bldP build="whole" bldLvl="1" animBg="1" rev="0" advAuto="0" spid="528" grpId="1"/>
      <p:bldP build="whole" bldLvl="1" animBg="1" rev="0" advAuto="0" spid="530" grpId="2"/>
      <p:bldP build="whole" bldLvl="1" animBg="1" rev="0" advAuto="0" spid="529" grpId="3"/>
      <p:bldP build="whole" bldLvl="1" animBg="1" rev="0" advAuto="0" spid="537" grpId="10"/>
      <p:bldP build="whole" bldLvl="1" animBg="1" rev="0" advAuto="0" spid="532" grpId="4"/>
      <p:bldP build="whole" bldLvl="1" animBg="1" rev="0" advAuto="0" spid="533" grpId="6"/>
      <p:bldP build="whole" bldLvl="1" animBg="1" rev="0" advAuto="0" spid="531" grpId="5"/>
      <p:bldP build="whole" bldLvl="1" animBg="1" rev="0" advAuto="0" spid="535" grpId="8"/>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VALIDATION…"/>
          <p:cNvSpPr txBox="1"/>
          <p:nvPr/>
        </p:nvSpPr>
        <p:spPr>
          <a:xfrm>
            <a:off x="1303706" y="3802447"/>
            <a:ext cx="21776589" cy="61111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80000"/>
              </a:lnSpc>
              <a:defRPr sz="15000"/>
            </a:pPr>
            <a:r>
              <a:t>VALIDATION</a:t>
            </a:r>
          </a:p>
          <a:p>
            <a:pPr defTabSz="457200">
              <a:lnSpc>
                <a:spcPct val="80000"/>
              </a:lnSpc>
              <a:defRPr sz="15000"/>
            </a:pPr>
            <a:r>
              <a:t>OPEN QUESTIONS</a:t>
            </a:r>
          </a:p>
          <a:p>
            <a:pPr defTabSz="457200">
              <a:lnSpc>
                <a:spcPct val="80000"/>
              </a:lnSpc>
              <a:defRPr sz="15000"/>
            </a:pPr>
            <a:r>
              <a:t>RANK THESIS </a:t>
            </a:r>
          </a:p>
        </p:txBody>
      </p:sp>
      <p:pic>
        <p:nvPicPr>
          <p:cNvPr id="540"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39">
                                            <p:bg/>
                                          </p:spTgt>
                                        </p:tgtEl>
                                        <p:attrNameLst>
                                          <p:attrName>style.visibility</p:attrName>
                                        </p:attrNameLst>
                                      </p:cBhvr>
                                      <p:to>
                                        <p:strVal val="visible"/>
                                      </p:to>
                                    </p:set>
                                    <p:animEffect filter="dissolve" transition="in">
                                      <p:cBhvr>
                                        <p:cTn id="7" dur="500"/>
                                        <p:tgtEl>
                                          <p:spTgt spid="539">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539">
                                            <p:txEl>
                                              <p:pRg st="0" end="0"/>
                                            </p:txEl>
                                          </p:spTgt>
                                        </p:tgtEl>
                                        <p:attrNameLst>
                                          <p:attrName>style.visibility</p:attrName>
                                        </p:attrNameLst>
                                      </p:cBhvr>
                                      <p:to>
                                        <p:strVal val="visible"/>
                                      </p:to>
                                    </p:set>
                                    <p:animEffect filter="dissolve" transition="in">
                                      <p:cBhvr>
                                        <p:cTn id="10" dur="500"/>
                                        <p:tgtEl>
                                          <p:spTgt spid="539">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539">
                                            <p:txEl>
                                              <p:pRg st="1" end="1"/>
                                            </p:txEl>
                                          </p:spTgt>
                                        </p:tgtEl>
                                        <p:attrNameLst>
                                          <p:attrName>style.visibility</p:attrName>
                                        </p:attrNameLst>
                                      </p:cBhvr>
                                      <p:to>
                                        <p:strVal val="visible"/>
                                      </p:to>
                                    </p:set>
                                    <p:animEffect filter="dissolve" transition="in">
                                      <p:cBhvr>
                                        <p:cTn id="14" dur="500"/>
                                        <p:tgtEl>
                                          <p:spTgt spid="539">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539">
                                            <p:txEl>
                                              <p:pRg st="2" end="2"/>
                                            </p:txEl>
                                          </p:spTgt>
                                        </p:tgtEl>
                                        <p:attrNameLst>
                                          <p:attrName>style.visibility</p:attrName>
                                        </p:attrNameLst>
                                      </p:cBhvr>
                                      <p:to>
                                        <p:strVal val="visible"/>
                                      </p:to>
                                    </p:set>
                                    <p:animEffect filter="dissolve" transition="in">
                                      <p:cBhvr>
                                        <p:cTn id="18" dur="500"/>
                                        <p:tgtEl>
                                          <p:spTgt spid="539">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39" grpId="1"/>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544" name="UTFORSKA VÄRLDSBILDEN (OCH PROBLEMEN YTTERLIGARE)…"/>
          <p:cNvSpPr txBox="1"/>
          <p:nvPr>
            <p:ph type="body" idx="4294967295"/>
          </p:nvPr>
        </p:nvSpPr>
        <p:spPr>
          <a:xfrm>
            <a:off x="2381250" y="993425"/>
            <a:ext cx="19621501" cy="12465104"/>
          </a:xfrm>
          <a:prstGeom prst="rect">
            <a:avLst/>
          </a:prstGeom>
        </p:spPr>
        <p:txBody>
          <a:bodyPr lIns="63500" tIns="63500" rIns="63500" bIns="63500" numCol="3" spcCol="981075" anchor="t">
            <a:noAutofit/>
          </a:bodyPr>
          <a:lstStyle/>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UTFORSKA VÄRLDSBILDEN (OCH PROBLEMEN YTTERLIGARE)</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(Nu går vi igenom problemställningarna ovan, en-för-en och kollar upp hur de hanterar dem idag. Låt dem prata på: lyssna, lyssna, lyssna! Led dem inte, bara följdfrågor för att få dem att utveckla sina resonemang ytterligare)</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Okej, låt oss fördjupa oss i frågorna ovan i den ordning som du rankade dem:</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1. Upplever du det som….. På vilket sätt? Utveckla!</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(Följdfrågor: Hur läser de egentligen nyheter idag? Hur hittar de det som är intressant och relevant för dem? Hur gör de för att få hela bilden, alla perspektiven och hitta de intressantaste åsikterna idag? Hur använder du mobilen för att ändå få överblicken? etc)</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(Om de nämner nya problem - tackla och gå igenom dem på samma sätt)</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a:t>
            </a:r>
            <a:r>
              <a:rPr b="1">
                <a:latin typeface="Arial"/>
                <a:ea typeface="Arial"/>
                <a:cs typeface="Arial"/>
                <a:sym typeface="Arial"/>
              </a:rPr>
              <a:t>Obs</a:t>
            </a:r>
            <a:r>
              <a:rPr>
                <a:latin typeface="Arial"/>
                <a:ea typeface="Arial"/>
                <a:cs typeface="Arial"/>
                <a:sym typeface="Arial"/>
              </a:rPr>
              <a:t>! Viktigt här att komma till botten med hur starkt de egentligen upplever problemen. De kan mycket väl ha ljugit lite av ren artighet vid rankingen).</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(Om de inte upplever något av de beskrivna problemen så får vi leta problemen på andra sätt istället: Beskriv nu hur du läser nyheter och på vilka områden du upplever att det finns förbättringar att göra. Beskriv ditt nyhetsdyn etc).</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AVSLUTNING</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Som vi sa i början har vi ännu inte någon färdig produkt, vi har lång väg kvar. Men det vi gör är alltså att bygga en nyhetstjänst där du kan läsa det bästa från alla och som anpassar sig efter din användning. Vi beskriver den förenklat med orden: "Ett bättre sätt att läsa nyheter. Alla nyheter, alla perspektiv, de intressantaste artiklarna och åsikterna - i en app som anpassar sig efter dig". </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Hur låter det? Låter det intressant eller inte intressant för dig? Vad låter bra - vad låter dåligt?</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Baserat på vad vi pratat om niu, skulle du vara intresserat av att se produkten när vi har någonting klart?</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Vi letar också efter flera att intervjua. Har du någon i din bekantskapskrets som du torr liknar dig i din nyhetskonsumtion och som du skulle kunna introducera oss för?</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En liten sista sak: Än så länge är projektet hemligt och vi uppskattar om du inte pratar med någon om det.</a:t>
            </a: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endParaRPr>
              <a:latin typeface="Arial"/>
              <a:ea typeface="Arial"/>
              <a:cs typeface="Arial"/>
              <a:sym typeface="Arial"/>
            </a:endParaRPr>
          </a:p>
          <a:p>
            <a:pPr marL="0" indent="0" defTabSz="450215">
              <a:spcBef>
                <a:spcPts val="0"/>
              </a:spcBef>
              <a:buClrTx/>
              <a:buSzTx/>
              <a:buNone/>
              <a:defRPr sz="2800">
                <a:solidFill>
                  <a:srgbClr val="000000"/>
                </a:solidFill>
                <a:latin typeface="Times New Roman"/>
                <a:ea typeface="Times New Roman"/>
                <a:cs typeface="Times New Roman"/>
                <a:sym typeface="Times New Roman"/>
              </a:defRPr>
            </a:pPr>
            <a:r>
              <a:rPr>
                <a:latin typeface="Arial"/>
                <a:ea typeface="Arial"/>
                <a:cs typeface="Arial"/>
                <a:sym typeface="Arial"/>
              </a:rPr>
              <a:t>Tack så hemskt, hemskt mycket för att vi fick ta din tid.</a:t>
            </a:r>
          </a:p>
        </p:txBody>
      </p:sp>
      <p:sp>
        <p:nvSpPr>
          <p:cNvPr id="545" name="Rectangle"/>
          <p:cNvSpPr/>
          <p:nvPr/>
        </p:nvSpPr>
        <p:spPr>
          <a:xfrm>
            <a:off x="2381250" y="1952201"/>
            <a:ext cx="6087071" cy="3406183"/>
          </a:xfrm>
          <a:prstGeom prst="rect">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46" name="Rectangle"/>
          <p:cNvSpPr/>
          <p:nvPr/>
        </p:nvSpPr>
        <p:spPr>
          <a:xfrm>
            <a:off x="2381250" y="5559001"/>
            <a:ext cx="6087071" cy="2597998"/>
          </a:xfrm>
          <a:prstGeom prst="rect">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47" name="Rectangle"/>
          <p:cNvSpPr/>
          <p:nvPr/>
        </p:nvSpPr>
        <p:spPr>
          <a:xfrm>
            <a:off x="2381250" y="8357616"/>
            <a:ext cx="6087071" cy="3406183"/>
          </a:xfrm>
          <a:prstGeom prst="rect">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48" name="Rectangle"/>
          <p:cNvSpPr/>
          <p:nvPr/>
        </p:nvSpPr>
        <p:spPr>
          <a:xfrm>
            <a:off x="2381250" y="11964416"/>
            <a:ext cx="6087071" cy="1445620"/>
          </a:xfrm>
          <a:prstGeom prst="rect">
            <a:avLst/>
          </a:prstGeom>
          <a:solidFill>
            <a:schemeClr val="accent1"/>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49" name="Rectangle"/>
          <p:cNvSpPr/>
          <p:nvPr/>
        </p:nvSpPr>
        <p:spPr>
          <a:xfrm>
            <a:off x="9148464" y="993425"/>
            <a:ext cx="6087072" cy="2261099"/>
          </a:xfrm>
          <a:prstGeom prst="rect">
            <a:avLst/>
          </a:prstGeom>
          <a:solidFill>
            <a:schemeClr val="accent1"/>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50" name="Rectangle"/>
          <p:cNvSpPr/>
          <p:nvPr/>
        </p:nvSpPr>
        <p:spPr>
          <a:xfrm>
            <a:off x="9148464" y="3484535"/>
            <a:ext cx="6087072" cy="3741443"/>
          </a:xfrm>
          <a:prstGeom prst="rect">
            <a:avLst/>
          </a:prstGeom>
          <a:solidFill>
            <a:schemeClr val="accent1">
              <a:hueOff val="118245"/>
              <a:lumOff val="-11372"/>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51" name="Rectangle"/>
          <p:cNvSpPr/>
          <p:nvPr/>
        </p:nvSpPr>
        <p:spPr>
          <a:xfrm>
            <a:off x="9148464" y="7455988"/>
            <a:ext cx="6087072" cy="6002541"/>
          </a:xfrm>
          <a:prstGeom prst="rect">
            <a:avLst/>
          </a:prstGeom>
          <a:solidFill>
            <a:schemeClr val="accent1">
              <a:hueOff val="373667"/>
              <a:lumOff val="-17254"/>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52" name="Rectangle"/>
          <p:cNvSpPr/>
          <p:nvPr/>
        </p:nvSpPr>
        <p:spPr>
          <a:xfrm>
            <a:off x="15915679" y="993425"/>
            <a:ext cx="6087071" cy="1917553"/>
          </a:xfrm>
          <a:prstGeom prst="rect">
            <a:avLst/>
          </a:prstGeom>
          <a:solidFill>
            <a:schemeClr val="accent1">
              <a:hueOff val="373667"/>
              <a:lumOff val="-17254"/>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53" name="Rectangle"/>
          <p:cNvSpPr/>
          <p:nvPr/>
        </p:nvSpPr>
        <p:spPr>
          <a:xfrm>
            <a:off x="15915679" y="3114077"/>
            <a:ext cx="6087071" cy="3741442"/>
          </a:xfrm>
          <a:prstGeom prst="rect">
            <a:avLst/>
          </a:prstGeom>
          <a:solidFill>
            <a:schemeClr val="accent1">
              <a:hueOff val="373667"/>
              <a:lumOff val="-17254"/>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54" name="Rectangle"/>
          <p:cNvSpPr/>
          <p:nvPr/>
        </p:nvSpPr>
        <p:spPr>
          <a:xfrm>
            <a:off x="15915679" y="7058618"/>
            <a:ext cx="6087071" cy="3741443"/>
          </a:xfrm>
          <a:prstGeom prst="rect">
            <a:avLst/>
          </a:prstGeom>
          <a:solidFill>
            <a:srgbClr val="000000"/>
          </a:solidFill>
          <a:ln w="12700">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54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5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54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54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Subtype="0" presetID="1" grpId="5" fill="hold">
                                  <p:stCondLst>
                                    <p:cond delay="0"/>
                                  </p:stCondLst>
                                  <p:iterate type="el" backwards="0">
                                    <p:tmAbs val="0"/>
                                  </p:iterate>
                                  <p:childTnLst>
                                    <p:set>
                                      <p:cBhvr>
                                        <p:cTn id="22" fill="hold">
                                          <p:stCondLst>
                                            <p:cond delay="0"/>
                                          </p:stCondLst>
                                        </p:cTn>
                                        <p:tgtEl>
                                          <p:spTgt spid="5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Subtype="0" presetID="1" grpId="6" fill="hold">
                                  <p:stCondLst>
                                    <p:cond delay="0"/>
                                  </p:stCondLst>
                                  <p:iterate type="el" backwards="0">
                                    <p:tmAbs val="0"/>
                                  </p:iterate>
                                  <p:childTnLst>
                                    <p:set>
                                      <p:cBhvr>
                                        <p:cTn id="26" fill="hold">
                                          <p:stCondLst>
                                            <p:cond delay="0"/>
                                          </p:stCondLst>
                                        </p:cTn>
                                        <p:tgtEl>
                                          <p:spTgt spid="55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0" presetID="1" grpId="7" fill="hold">
                                  <p:stCondLst>
                                    <p:cond delay="0"/>
                                  </p:stCondLst>
                                  <p:iterate type="el" backwards="0">
                                    <p:tmAbs val="0"/>
                                  </p:iterate>
                                  <p:childTnLst>
                                    <p:set>
                                      <p:cBhvr>
                                        <p:cTn id="30" fill="hold">
                                          <p:stCondLst>
                                            <p:cond delay="0"/>
                                          </p:stCondLst>
                                        </p:cTn>
                                        <p:tgtEl>
                                          <p:spTgt spid="55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Class="exit" nodeType="clickEffect" presetSubtype="0" presetID="1" grpId="8" fill="hold">
                                  <p:stCondLst>
                                    <p:cond delay="0"/>
                                  </p:stCondLst>
                                  <p:iterate type="el" backwards="0">
                                    <p:tmAbs val="0"/>
                                  </p:iterate>
                                  <p:childTnLst>
                                    <p:set>
                                      <p:cBhvr>
                                        <p:cTn id="34" fill="hold">
                                          <p:stCondLst>
                                            <p:cond delay="0"/>
                                          </p:stCondLst>
                                        </p:cTn>
                                        <p:tgtEl>
                                          <p:spTgt spid="55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Class="exit" nodeType="clickEffect" presetSubtype="0" presetID="1" grpId="9" fill="hold">
                                  <p:stCondLst>
                                    <p:cond delay="0"/>
                                  </p:stCondLst>
                                  <p:iterate type="el" backwards="0">
                                    <p:tmAbs val="0"/>
                                  </p:iterate>
                                  <p:childTnLst>
                                    <p:set>
                                      <p:cBhvr>
                                        <p:cTn id="38" fill="hold">
                                          <p:stCondLst>
                                            <p:cond delay="0"/>
                                          </p:stCondLst>
                                        </p:cTn>
                                        <p:tgtEl>
                                          <p:spTgt spid="55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Class="exit" nodeType="clickEffect" presetSubtype="0" presetID="1" grpId="10" fill="hold">
                                  <p:stCondLst>
                                    <p:cond delay="0"/>
                                  </p:stCondLst>
                                  <p:iterate type="el" backwards="0">
                                    <p:tmAbs val="0"/>
                                  </p:iterate>
                                  <p:childTnLst>
                                    <p:set>
                                      <p:cBhvr>
                                        <p:cTn id="42" fill="hold">
                                          <p:stCondLst>
                                            <p:cond delay="0"/>
                                          </p:stCondLst>
                                        </p:cTn>
                                        <p:tgtEl>
                                          <p:spTgt spid="5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3" grpId="9"/>
      <p:bldP build="whole" bldLvl="1" animBg="1" rev="0" advAuto="0" spid="546" grpId="2"/>
      <p:bldP build="whole" bldLvl="1" animBg="1" rev="0" advAuto="0" spid="552" grpId="8"/>
      <p:bldP build="whole" bldLvl="1" animBg="1" rev="0" advAuto="0" spid="547" grpId="3"/>
      <p:bldP build="whole" bldLvl="1" animBg="1" rev="0" advAuto="0" spid="548" grpId="4"/>
      <p:bldP build="whole" bldLvl="1" animBg="1" rev="0" advAuto="0" spid="545" grpId="1"/>
      <p:bldP build="whole" bldLvl="1" animBg="1" rev="0" advAuto="0" spid="554" grpId="10"/>
      <p:bldP build="whole" bldLvl="1" animBg="1" rev="0" advAuto="0" spid="549" grpId="5"/>
      <p:bldP build="whole" bldLvl="1" animBg="1" rev="0" advAuto="0" spid="551" grpId="7"/>
      <p:bldP build="whole" bldLvl="1" animBg="1" rev="0" advAuto="0" spid="550" grpId="6"/>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EXTEND VALIDATION…"/>
          <p:cNvSpPr txBox="1"/>
          <p:nvPr/>
        </p:nvSpPr>
        <p:spPr>
          <a:xfrm>
            <a:off x="1303706" y="1932115"/>
            <a:ext cx="21776589" cy="98517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80000"/>
              </a:lnSpc>
              <a:defRPr sz="15000"/>
            </a:pPr>
            <a:r>
              <a:t>EXTEND VALIDATION</a:t>
            </a:r>
          </a:p>
          <a:p>
            <a:pPr defTabSz="457200">
              <a:lnSpc>
                <a:spcPct val="80000"/>
              </a:lnSpc>
              <a:defRPr sz="15000"/>
            </a:pPr>
            <a:r>
              <a:t>DIG DEEP</a:t>
            </a:r>
          </a:p>
          <a:p>
            <a:pPr defTabSz="457200">
              <a:lnSpc>
                <a:spcPct val="80000"/>
              </a:lnSpc>
              <a:defRPr sz="15000"/>
            </a:pPr>
            <a:r>
              <a:t>BE PREPARED</a:t>
            </a:r>
          </a:p>
          <a:p>
            <a:pPr defTabSz="457200">
              <a:lnSpc>
                <a:spcPct val="80000"/>
              </a:lnSpc>
              <a:defRPr sz="15000"/>
            </a:pPr>
            <a:r>
              <a:t>FOLLOW UP</a:t>
            </a:r>
          </a:p>
          <a:p>
            <a:pPr defTabSz="457200">
              <a:lnSpc>
                <a:spcPct val="80000"/>
              </a:lnSpc>
              <a:defRPr sz="15000"/>
            </a:pPr>
            <a:r>
              <a:t>WRAP UP</a:t>
            </a:r>
          </a:p>
        </p:txBody>
      </p:sp>
      <p:pic>
        <p:nvPicPr>
          <p:cNvPr id="557"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56">
                                            <p:bg/>
                                          </p:spTgt>
                                        </p:tgtEl>
                                        <p:attrNameLst>
                                          <p:attrName>style.visibility</p:attrName>
                                        </p:attrNameLst>
                                      </p:cBhvr>
                                      <p:to>
                                        <p:strVal val="visible"/>
                                      </p:to>
                                    </p:set>
                                    <p:animEffect filter="dissolve" transition="in">
                                      <p:cBhvr>
                                        <p:cTn id="7" dur="500"/>
                                        <p:tgtEl>
                                          <p:spTgt spid="556">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556">
                                            <p:txEl>
                                              <p:pRg st="0" end="0"/>
                                            </p:txEl>
                                          </p:spTgt>
                                        </p:tgtEl>
                                        <p:attrNameLst>
                                          <p:attrName>style.visibility</p:attrName>
                                        </p:attrNameLst>
                                      </p:cBhvr>
                                      <p:to>
                                        <p:strVal val="visible"/>
                                      </p:to>
                                    </p:set>
                                    <p:animEffect filter="dissolve" transition="in">
                                      <p:cBhvr>
                                        <p:cTn id="10" dur="500"/>
                                        <p:tgtEl>
                                          <p:spTgt spid="556">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556">
                                            <p:txEl>
                                              <p:pRg st="1" end="1"/>
                                            </p:txEl>
                                          </p:spTgt>
                                        </p:tgtEl>
                                        <p:attrNameLst>
                                          <p:attrName>style.visibility</p:attrName>
                                        </p:attrNameLst>
                                      </p:cBhvr>
                                      <p:to>
                                        <p:strVal val="visible"/>
                                      </p:to>
                                    </p:set>
                                    <p:animEffect filter="dissolve" transition="in">
                                      <p:cBhvr>
                                        <p:cTn id="14" dur="500"/>
                                        <p:tgtEl>
                                          <p:spTgt spid="556">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556">
                                            <p:txEl>
                                              <p:pRg st="2" end="2"/>
                                            </p:txEl>
                                          </p:spTgt>
                                        </p:tgtEl>
                                        <p:attrNameLst>
                                          <p:attrName>style.visibility</p:attrName>
                                        </p:attrNameLst>
                                      </p:cBhvr>
                                      <p:to>
                                        <p:strVal val="visible"/>
                                      </p:to>
                                    </p:set>
                                    <p:animEffect filter="dissolve" transition="in">
                                      <p:cBhvr>
                                        <p:cTn id="18" dur="500"/>
                                        <p:tgtEl>
                                          <p:spTgt spid="556">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556">
                                            <p:txEl>
                                              <p:pRg st="3" end="3"/>
                                            </p:txEl>
                                          </p:spTgt>
                                        </p:tgtEl>
                                        <p:attrNameLst>
                                          <p:attrName>style.visibility</p:attrName>
                                        </p:attrNameLst>
                                      </p:cBhvr>
                                      <p:to>
                                        <p:strVal val="visible"/>
                                      </p:to>
                                    </p:set>
                                    <p:animEffect filter="dissolve" transition="in">
                                      <p:cBhvr>
                                        <p:cTn id="22" dur="500"/>
                                        <p:tgtEl>
                                          <p:spTgt spid="556">
                                            <p:txEl>
                                              <p:pRg st="3" end="3"/>
                                            </p:txEl>
                                          </p:spTgt>
                                        </p:tgtEl>
                                      </p:cBhvr>
                                    </p:animEffect>
                                  </p:childTnLst>
                                </p:cTn>
                              </p:par>
                            </p:childTnLst>
                          </p:cTn>
                        </p:par>
                        <p:par>
                          <p:cTn id="23" fill="hold">
                            <p:stCondLst>
                              <p:cond delay="2000"/>
                            </p:stCondLst>
                            <p:childTnLst>
                              <p:par>
                                <p:cTn id="24" presetClass="entr" nodeType="afterEffect" presetID="9" grpId="1" fill="hold">
                                  <p:stCondLst>
                                    <p:cond delay="0"/>
                                  </p:stCondLst>
                                  <p:iterate type="el" backwards="0">
                                    <p:tmAbs val="0"/>
                                  </p:iterate>
                                  <p:childTnLst>
                                    <p:set>
                                      <p:cBhvr>
                                        <p:cTn id="25" fill="hold"/>
                                        <p:tgtEl>
                                          <p:spTgt spid="556">
                                            <p:txEl>
                                              <p:pRg st="4" end="4"/>
                                            </p:txEl>
                                          </p:spTgt>
                                        </p:tgtEl>
                                        <p:attrNameLst>
                                          <p:attrName>style.visibility</p:attrName>
                                        </p:attrNameLst>
                                      </p:cBhvr>
                                      <p:to>
                                        <p:strVal val="visible"/>
                                      </p:to>
                                    </p:set>
                                    <p:animEffect filter="dissolve" transition="in">
                                      <p:cBhvr>
                                        <p:cTn id="26" dur="500"/>
                                        <p:tgtEl>
                                          <p:spTgt spid="556">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56" grpId="1"/>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Användare…"/>
          <p:cNvSpPr/>
          <p:nvPr/>
        </p:nvSpPr>
        <p:spPr>
          <a:xfrm>
            <a:off x="2306" y="0"/>
            <a:ext cx="8102601" cy="2349500"/>
          </a:xfrm>
          <a:prstGeom prst="rect">
            <a:avLst/>
          </a:prstGeom>
          <a:ln w="12700">
            <a:solidFill>
              <a:srgbClr val="FFFFFF"/>
            </a:solidFill>
            <a:miter lim="400000"/>
          </a:ln>
          <a:extLst>
            <a:ext uri="{C572A759-6A51-4108-AA02-DFA0A04FC94B}">
              <ma14:wrappingTextBoxFlag xmlns:ma14="http://schemas.microsoft.com/office/mac/drawingml/2011/main" val="1"/>
            </a:ext>
          </a:extLst>
        </p:spPr>
        <p:txBody>
          <a:bodyPr lIns="63500" tIns="63500" rIns="63500" bIns="63500"/>
          <a:lstStyle/>
          <a:p>
            <a:pPr algn="l" defTabSz="800100">
              <a:defRPr b="0" sz="33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Användare</a:t>
            </a:r>
            <a:endParaRPr b="1">
              <a:latin typeface="Helvetica Neue"/>
              <a:ea typeface="Helvetica Neue"/>
              <a:cs typeface="Helvetica Neue"/>
              <a:sym typeface="Helvetica Neue"/>
            </a:endParaRPr>
          </a:p>
          <a:p>
            <a:pPr algn="l" defTabSz="800100">
              <a:defRPr b="0" sz="26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Namn:</a:t>
            </a:r>
            <a:r>
              <a:t> Joakim, 40</a:t>
            </a:r>
          </a:p>
          <a:p>
            <a:pPr algn="l" defTabSz="800100">
              <a:defRPr b="0" sz="26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Jobb:</a:t>
            </a:r>
            <a:r>
              <a:t> Affärsjurist på fondbolag</a:t>
            </a:r>
          </a:p>
          <a:p>
            <a:pPr algn="l" defTabSz="800100">
              <a:defRPr b="0" sz="26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Familj:</a:t>
            </a:r>
            <a:r>
              <a:t> Fru + 3 barn (2-5 år)</a:t>
            </a:r>
          </a:p>
          <a:p>
            <a:pPr algn="l" defTabSz="800100">
              <a:defRPr sz="2600"/>
            </a:pPr>
            <a:r>
              <a:t>Profil:</a:t>
            </a:r>
            <a:r>
              <a:rPr b="0">
                <a:latin typeface="Helvetica Neue Light"/>
                <a:ea typeface="Helvetica Neue Light"/>
                <a:cs typeface="Helvetica Neue Light"/>
                <a:sym typeface="Helvetica Neue Light"/>
              </a:rPr>
              <a:t> </a:t>
            </a:r>
          </a:p>
        </p:txBody>
      </p:sp>
      <p:sp>
        <p:nvSpPr>
          <p:cNvPr id="562" name="Nyhetsdygnet (4-5 + 2 aggregator/retriever + spec)…"/>
          <p:cNvSpPr/>
          <p:nvPr/>
        </p:nvSpPr>
        <p:spPr>
          <a:xfrm>
            <a:off x="2306" y="2387600"/>
            <a:ext cx="8102601" cy="5308600"/>
          </a:xfrm>
          <a:prstGeom prst="rect">
            <a:avLst/>
          </a:prstGeom>
          <a:ln w="12700">
            <a:solidFill>
              <a:srgbClr val="FFFFFF"/>
            </a:solidFill>
            <a:miter lim="400000"/>
          </a:ln>
          <a:extLst>
            <a:ext uri="{C572A759-6A51-4108-AA02-DFA0A04FC94B}">
              <ma14:wrappingTextBoxFlag xmlns:ma14="http://schemas.microsoft.com/office/mac/drawingml/2011/main" val="1"/>
            </a:ext>
          </a:extLst>
        </p:spPr>
        <p:txBody>
          <a:bodyPr lIns="63500" tIns="63500" rIns="63500" bIns="63500"/>
          <a:lstStyle/>
          <a:p>
            <a:pPr algn="l" defTabSz="800100">
              <a:defRPr b="0" sz="33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Nyhetsdygnet </a:t>
            </a:r>
            <a:r>
              <a:rPr sz="2100"/>
              <a:t>(4-5 + 2 aggregator/retriever + spec)</a:t>
            </a:r>
            <a:endParaRPr b="1">
              <a:latin typeface="Helvetica Neue"/>
              <a:ea typeface="Helvetica Neue"/>
              <a:cs typeface="Helvetica Neue"/>
              <a:sym typeface="Helvetica Neue"/>
            </a:endParaRPr>
          </a:p>
          <a:p>
            <a:pPr algn="l" defTabSz="800100">
              <a:defRPr b="0" sz="26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Morgonen:</a:t>
            </a:r>
            <a:r>
              <a:t> 5-10 min iPhone till frukost. Går igenom AB/Expressen/SvD/DN. Google News inkl bevakningar.</a:t>
            </a:r>
          </a:p>
          <a:p>
            <a:pPr algn="l" defTabSz="800100">
              <a:defRPr b="0" sz="26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På väg till jobbet:</a:t>
            </a:r>
            <a:r>
              <a:t> Lyssnar på podcasts (Best of the Left, fotboll, historia. Ibland P1, men inte så bra svenska nyhetspodcasts)</a:t>
            </a:r>
          </a:p>
          <a:p>
            <a:pPr algn="l" defTabSz="800100">
              <a:defRPr sz="2600"/>
            </a:pPr>
            <a:r>
              <a:t>På jobbet:</a:t>
            </a:r>
            <a:r>
              <a:rPr b="0">
                <a:latin typeface="Helvetica Neue Light"/>
                <a:ea typeface="Helvetica Neue Light"/>
                <a:cs typeface="Helvetica Neue Light"/>
                <a:sym typeface="Helvetica Neue Light"/>
              </a:rPr>
              <a:t> Jobbrelaterat ihopsatt av jobbet. I övrigt har han sin ”runda”. Även utländsk media. Retriever. Går ibland in och läser länkar han hittat på telefonen tidigare. Flera gånger om dagen.</a:t>
            </a:r>
            <a:endParaRPr b="0">
              <a:latin typeface="Helvetica Neue Light"/>
              <a:ea typeface="Helvetica Neue Light"/>
              <a:cs typeface="Helvetica Neue Light"/>
              <a:sym typeface="Helvetica Neue Light"/>
            </a:endParaRPr>
          </a:p>
          <a:p>
            <a:pPr algn="l" defTabSz="800100">
              <a:defRPr sz="2600"/>
            </a:pPr>
            <a:r>
              <a:t>På kvällen:</a:t>
            </a:r>
            <a:r>
              <a:rPr b="0">
                <a:latin typeface="Helvetica Neue Light"/>
                <a:ea typeface="Helvetica Neue Light"/>
                <a:cs typeface="Helvetica Neue Light"/>
                <a:sym typeface="Helvetica Neue Light"/>
              </a:rPr>
              <a:t> iPad i soffan, samma runda som tidigare, 10-15 min.</a:t>
            </a:r>
          </a:p>
        </p:txBody>
      </p:sp>
      <p:sp>
        <p:nvSpPr>
          <p:cNvPr id="563" name="Övrig nyhetskonsumption…"/>
          <p:cNvSpPr/>
          <p:nvPr/>
        </p:nvSpPr>
        <p:spPr>
          <a:xfrm>
            <a:off x="2306" y="7734300"/>
            <a:ext cx="8102601" cy="1981200"/>
          </a:xfrm>
          <a:prstGeom prst="rect">
            <a:avLst/>
          </a:prstGeom>
          <a:ln w="12700">
            <a:solidFill>
              <a:srgbClr val="FFFFFF"/>
            </a:solidFill>
            <a:miter lim="400000"/>
          </a:ln>
          <a:extLst>
            <a:ext uri="{C572A759-6A51-4108-AA02-DFA0A04FC94B}">
              <ma14:wrappingTextBoxFlag xmlns:ma14="http://schemas.microsoft.com/office/mac/drawingml/2011/main" val="1"/>
            </a:ext>
          </a:extLst>
        </p:spPr>
        <p:txBody>
          <a:bodyPr lIns="63500" tIns="63500" rIns="63500" bIns="63500"/>
          <a:lstStyle/>
          <a:p>
            <a:pPr algn="l" defTabSz="800100">
              <a:defRPr b="0" sz="31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Övrig nyhetskonsumption</a:t>
            </a:r>
          </a:p>
          <a:p>
            <a:pPr algn="l" defTabSz="800100">
              <a:defRPr sz="2600"/>
            </a:pPr>
            <a:r>
              <a:rPr b="0">
                <a:latin typeface="Helvetica Neue Light"/>
                <a:ea typeface="Helvetica Neue Light"/>
                <a:cs typeface="Helvetica Neue Light"/>
                <a:sym typeface="Helvetica Neue Light"/>
              </a:rPr>
              <a:t>Inga tv-nyheter. Ibland debatt/dokumentärer på tv. Har sagt upp SvD papper, har inte tid längre. Inte så intresserad av lokala nyheter (”händer ju inget”)</a:t>
            </a:r>
          </a:p>
        </p:txBody>
      </p:sp>
      <p:sp>
        <p:nvSpPr>
          <p:cNvPr id="564" name="Sociala medier…"/>
          <p:cNvSpPr/>
          <p:nvPr/>
        </p:nvSpPr>
        <p:spPr>
          <a:xfrm>
            <a:off x="2306" y="9728200"/>
            <a:ext cx="8102601" cy="1447800"/>
          </a:xfrm>
          <a:prstGeom prst="rect">
            <a:avLst/>
          </a:prstGeom>
          <a:ln w="12700">
            <a:solidFill>
              <a:srgbClr val="FFFFFF"/>
            </a:solidFill>
            <a:miter lim="400000"/>
          </a:ln>
          <a:extLst>
            <a:ext uri="{C572A759-6A51-4108-AA02-DFA0A04FC94B}">
              <ma14:wrappingTextBoxFlag xmlns:ma14="http://schemas.microsoft.com/office/mac/drawingml/2011/main" val="1"/>
            </a:ext>
          </a:extLst>
        </p:spPr>
        <p:txBody>
          <a:bodyPr lIns="63500" tIns="63500" rIns="63500" bIns="63500"/>
          <a:lstStyle/>
          <a:p>
            <a:pPr algn="l" defTabSz="800100">
              <a:defRPr b="0" sz="31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Sociala medier</a:t>
            </a:r>
          </a:p>
          <a:p>
            <a:pPr algn="l" defTabSz="800100">
              <a:defRPr sz="2600"/>
            </a:pPr>
            <a:r>
              <a:rPr b="0">
                <a:latin typeface="Helvetica Neue Light"/>
                <a:ea typeface="Helvetica Neue Light"/>
                <a:cs typeface="Helvetica Neue Light"/>
                <a:sym typeface="Helvetica Neue Light"/>
              </a:rPr>
              <a:t>Har tröttnat på soc med. FB ibland, inte aktiv på Twitter. Delar sällan. Kommenterar inte nu när registrering krävs.</a:t>
            </a:r>
          </a:p>
        </p:txBody>
      </p:sp>
      <p:sp>
        <p:nvSpPr>
          <p:cNvPr id="565" name="Spontan reaktion till problemen…"/>
          <p:cNvSpPr/>
          <p:nvPr/>
        </p:nvSpPr>
        <p:spPr>
          <a:xfrm>
            <a:off x="8138395" y="0"/>
            <a:ext cx="8107215" cy="3556000"/>
          </a:xfrm>
          <a:prstGeom prst="rect">
            <a:avLst/>
          </a:prstGeom>
          <a:ln w="12700">
            <a:solidFill>
              <a:srgbClr val="FFFFFF"/>
            </a:solidFill>
            <a:miter lim="400000"/>
          </a:ln>
          <a:extLst>
            <a:ext uri="{C572A759-6A51-4108-AA02-DFA0A04FC94B}">
              <ma14:wrappingTextBoxFlag xmlns:ma14="http://schemas.microsoft.com/office/mac/drawingml/2011/main" val="1"/>
            </a:ext>
          </a:extLst>
        </p:spPr>
        <p:txBody>
          <a:bodyPr lIns="63500" tIns="63500" rIns="63500" bIns="63500"/>
          <a:lstStyle/>
          <a:p>
            <a:pPr algn="l" defTabSz="800100">
              <a:defRPr b="0" sz="31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Spontan reaktion till problemen</a:t>
            </a:r>
          </a:p>
          <a:p>
            <a:pPr algn="l" defTabSz="800100">
              <a:defRPr sz="2600"/>
            </a:pPr>
            <a:r>
              <a:rPr b="0">
                <a:latin typeface="Helvetica Neue Light"/>
                <a:ea typeface="Helvetica Neue Light"/>
                <a:cs typeface="Helvetica Neue Light"/>
                <a:sym typeface="Helvetica Neue Light"/>
              </a:rPr>
              <a:t>Håller med om problemet med många källor och mediebrus, men kan hantera det själv. Vill ha perspektiv från utländska medier. Uppskattar HuffPost, att det samlar perspektiv. Inte intresserad av social delning.</a:t>
            </a:r>
          </a:p>
        </p:txBody>
      </p:sp>
      <p:sp>
        <p:nvSpPr>
          <p:cNvPr id="566" name="Grundlig genomgång: 1, 3, 2…"/>
          <p:cNvSpPr/>
          <p:nvPr/>
        </p:nvSpPr>
        <p:spPr>
          <a:xfrm>
            <a:off x="8138395" y="3594100"/>
            <a:ext cx="8107215" cy="10109200"/>
          </a:xfrm>
          <a:prstGeom prst="rect">
            <a:avLst/>
          </a:prstGeom>
          <a:ln w="12700">
            <a:solidFill>
              <a:srgbClr val="FFFFFF"/>
            </a:solidFill>
            <a:miter lim="400000"/>
          </a:ln>
          <a:extLst>
            <a:ext uri="{C572A759-6A51-4108-AA02-DFA0A04FC94B}">
              <ma14:wrappingTextBoxFlag xmlns:ma14="http://schemas.microsoft.com/office/mac/drawingml/2011/main" val="1"/>
            </a:ext>
          </a:extLst>
        </p:spPr>
        <p:txBody>
          <a:bodyPr lIns="63500" tIns="63500" rIns="63500" bIns="63500"/>
          <a:lstStyle/>
          <a:p>
            <a:pPr algn="l" defTabSz="800100">
              <a:defRPr b="0" sz="31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Grundlig genomgång: 1, 3, 2</a:t>
            </a:r>
            <a:endParaRPr b="1">
              <a:latin typeface="Helvetica Neue"/>
              <a:ea typeface="Helvetica Neue"/>
              <a:cs typeface="Helvetica Neue"/>
              <a:sym typeface="Helvetica Neue"/>
            </a:endParaRPr>
          </a:p>
          <a:p>
            <a:pPr algn="l" defTabSz="800100">
              <a:defRPr b="0" sz="26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1.</a:t>
            </a:r>
            <a:r>
              <a:t> Svårt att få hela bilden, men använder t ex HuffPost. Vet vart han ska gå för att få perspektiven, ofta utländska medier.</a:t>
            </a:r>
          </a:p>
          <a:p>
            <a:pPr algn="l" defTabSz="800100">
              <a:defRPr sz="2600"/>
            </a:pPr>
            <a:r>
              <a:t>3.</a:t>
            </a:r>
            <a:r>
              <a:rPr b="0">
                <a:latin typeface="Helvetica Neue Light"/>
                <a:ea typeface="Helvetica Neue Light"/>
                <a:cs typeface="Helvetica Neue Light"/>
                <a:sym typeface="Helvetica Neue Light"/>
              </a:rPr>
              <a:t> Orolig att ”missa något”. Vill veta tidigt, ex Utöya. Gäller alla ämnen.</a:t>
            </a:r>
          </a:p>
          <a:p>
            <a:pPr algn="l" defTabSz="800100">
              <a:defRPr sz="2600"/>
            </a:pPr>
            <a:r>
              <a:t>2.</a:t>
            </a:r>
            <a:r>
              <a:rPr b="0">
                <a:latin typeface="Helvetica Neue Light"/>
                <a:ea typeface="Helvetica Neue Light"/>
                <a:cs typeface="Helvetica Neue Light"/>
                <a:sym typeface="Helvetica Neue Light"/>
              </a:rPr>
              <a:t> Social delning ej relevant. Liter inte på! Twitter är kort och raljant, följer komiker ej nyheter. FB bara vad vänner har ätit.</a:t>
            </a:r>
            <a:endParaRPr b="0">
              <a:latin typeface="Helvetica Neue Light"/>
              <a:ea typeface="Helvetica Neue Light"/>
              <a:cs typeface="Helvetica Neue Light"/>
              <a:sym typeface="Helvetica Neue Light"/>
            </a:endParaRPr>
          </a:p>
          <a:p>
            <a:pPr algn="l" defTabSz="800100">
              <a:defRPr sz="2600"/>
            </a:pPr>
            <a:endParaRPr b="0">
              <a:latin typeface="Helvetica Neue Light"/>
              <a:ea typeface="Helvetica Neue Light"/>
              <a:cs typeface="Helvetica Neue Light"/>
              <a:sym typeface="Helvetica Neue Light"/>
            </a:endParaRPr>
          </a:p>
          <a:p>
            <a:pPr marL="266700" indent="-266700" algn="l" defTabSz="800100">
              <a:buSzPct val="125000"/>
              <a:buChar char="•"/>
              <a:defRPr b="0" sz="2600">
                <a:latin typeface="Helvetica Neue Light"/>
                <a:ea typeface="Helvetica Neue Light"/>
                <a:cs typeface="Helvetica Neue Light"/>
                <a:sym typeface="Helvetica Neue Light"/>
              </a:defRPr>
            </a:pPr>
            <a:r>
              <a:t> ”Vore bra om det fanns något som samlade alla nyheter ungefär som Huffpo i Sverige”</a:t>
            </a:r>
          </a:p>
          <a:p>
            <a:pPr marL="266700" indent="-266700" algn="l" defTabSz="800100">
              <a:buSzPct val="125000"/>
              <a:buChar char="•"/>
              <a:defRPr b="0" sz="2600">
                <a:latin typeface="Helvetica Neue Light"/>
                <a:ea typeface="Helvetica Neue Light"/>
                <a:cs typeface="Helvetica Neue Light"/>
                <a:sym typeface="Helvetica Neue Light"/>
              </a:defRPr>
            </a:pPr>
          </a:p>
        </p:txBody>
      </p:sp>
      <p:sp>
        <p:nvSpPr>
          <p:cNvPr id="567" name="UVP reaktion…"/>
          <p:cNvSpPr/>
          <p:nvPr/>
        </p:nvSpPr>
        <p:spPr>
          <a:xfrm>
            <a:off x="16276790" y="0"/>
            <a:ext cx="8107215" cy="3556000"/>
          </a:xfrm>
          <a:prstGeom prst="rect">
            <a:avLst/>
          </a:prstGeom>
          <a:ln w="12700">
            <a:solidFill>
              <a:srgbClr val="FFFFFF"/>
            </a:solidFill>
            <a:miter lim="400000"/>
          </a:ln>
          <a:extLst>
            <a:ext uri="{C572A759-6A51-4108-AA02-DFA0A04FC94B}">
              <ma14:wrappingTextBoxFlag xmlns:ma14="http://schemas.microsoft.com/office/mac/drawingml/2011/main" val="1"/>
            </a:ext>
          </a:extLst>
        </p:spPr>
        <p:txBody>
          <a:bodyPr lIns="63500" tIns="63500" rIns="63500" bIns="63500"/>
          <a:lstStyle/>
          <a:p>
            <a:pPr algn="l" defTabSz="800100">
              <a:defRPr b="0" sz="31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UVP reaktion</a:t>
            </a:r>
            <a:endParaRPr b="1">
              <a:latin typeface="Helvetica Neue"/>
              <a:ea typeface="Helvetica Neue"/>
              <a:cs typeface="Helvetica Neue"/>
              <a:sym typeface="Helvetica Neue"/>
            </a:endParaRPr>
          </a:p>
          <a:p>
            <a:pPr marL="266700" indent="-266700" algn="l" defTabSz="800100">
              <a:buSzPct val="125000"/>
              <a:buChar char="•"/>
              <a:defRPr b="0" sz="2600">
                <a:latin typeface="Helvetica Neue Light"/>
                <a:ea typeface="Helvetica Neue Light"/>
                <a:cs typeface="Helvetica Neue Light"/>
                <a:sym typeface="Helvetica Neue Light"/>
              </a:defRPr>
            </a:pPr>
            <a:r>
              <a:t>Bra att få alla perspektiven. Bra med 360-perspektiv på en nyhet.</a:t>
            </a:r>
          </a:p>
          <a:p>
            <a:pPr marL="266700" indent="-266700" algn="l" defTabSz="800100">
              <a:buSzPct val="125000"/>
              <a:buChar char="•"/>
              <a:defRPr b="0" sz="2600">
                <a:latin typeface="Helvetica Neue Light"/>
                <a:ea typeface="Helvetica Neue Light"/>
                <a:cs typeface="Helvetica Neue Light"/>
                <a:sym typeface="Helvetica Neue Light"/>
              </a:defRPr>
            </a:pPr>
            <a:r>
              <a:t>Ämnen som intresserar mig, vill kunna skapa bevakningar, detaljerade urvalskriterier.</a:t>
            </a:r>
          </a:p>
          <a:p>
            <a:pPr marL="266700" indent="-266700" algn="l" defTabSz="800100">
              <a:buSzPct val="125000"/>
              <a:buChar char="•"/>
              <a:defRPr b="0" sz="2600">
                <a:latin typeface="Helvetica Neue Light"/>
                <a:ea typeface="Helvetica Neue Light"/>
                <a:cs typeface="Helvetica Neue Light"/>
                <a:sym typeface="Helvetica Neue Light"/>
              </a:defRPr>
            </a:pPr>
            <a:r>
              <a:t>Socialt ointressant.</a:t>
            </a:r>
          </a:p>
        </p:txBody>
      </p:sp>
      <p:sp>
        <p:nvSpPr>
          <p:cNvPr id="568" name="Övrig diskussion…"/>
          <p:cNvSpPr/>
          <p:nvPr/>
        </p:nvSpPr>
        <p:spPr>
          <a:xfrm>
            <a:off x="16279097" y="3581400"/>
            <a:ext cx="8102601" cy="5168900"/>
          </a:xfrm>
          <a:prstGeom prst="rect">
            <a:avLst/>
          </a:prstGeom>
          <a:ln w="12700">
            <a:solidFill>
              <a:srgbClr val="FFFFFF"/>
            </a:solidFill>
            <a:miter lim="400000"/>
          </a:ln>
          <a:extLst>
            <a:ext uri="{C572A759-6A51-4108-AA02-DFA0A04FC94B}">
              <ma14:wrappingTextBoxFlag xmlns:ma14="http://schemas.microsoft.com/office/mac/drawingml/2011/main" val="1"/>
            </a:ext>
          </a:extLst>
        </p:spPr>
        <p:txBody>
          <a:bodyPr lIns="63500" tIns="63500" rIns="63500" bIns="63500"/>
          <a:lstStyle/>
          <a:p>
            <a:pPr algn="l" defTabSz="800100">
              <a:defRPr b="0" sz="31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Övrig diskussion</a:t>
            </a:r>
            <a:endParaRPr b="1">
              <a:latin typeface="Helvetica Neue"/>
              <a:ea typeface="Helvetica Neue"/>
              <a:cs typeface="Helvetica Neue"/>
              <a:sym typeface="Helvetica Neue"/>
            </a:endParaRPr>
          </a:p>
          <a:p>
            <a:pPr marL="266700" indent="-266700" algn="l" defTabSz="800100">
              <a:buSzPct val="125000"/>
              <a:buChar char="•"/>
              <a:defRPr b="0" sz="2600">
                <a:latin typeface="Helvetica Neue Light"/>
                <a:ea typeface="Helvetica Neue Light"/>
                <a:cs typeface="Helvetica Neue Light"/>
                <a:sym typeface="Helvetica Neue Light"/>
              </a:defRPr>
            </a:pPr>
          </a:p>
          <a:p>
            <a:pPr marL="266700" indent="-266700" algn="l" defTabSz="800100">
              <a:buSzPct val="125000"/>
              <a:buChar char="•"/>
              <a:defRPr b="0" sz="2600">
                <a:latin typeface="Helvetica Neue Light"/>
                <a:ea typeface="Helvetica Neue Light"/>
                <a:cs typeface="Helvetica Neue Light"/>
                <a:sym typeface="Helvetica Neue Light"/>
              </a:defRPr>
            </a:pPr>
            <a:r>
              <a:t>Följer ofta ett ämne i flera dagar. Först nyheten, senare åsiktsjournalistik.</a:t>
            </a:r>
          </a:p>
          <a:p>
            <a:pPr marL="266700" indent="-266700" algn="l" defTabSz="800100">
              <a:buSzPct val="125000"/>
              <a:buChar char="•"/>
              <a:defRPr b="0" sz="2600">
                <a:latin typeface="Helvetica Neue Light"/>
                <a:ea typeface="Helvetica Neue Light"/>
                <a:cs typeface="Helvetica Neue Light"/>
                <a:sym typeface="Helvetica Neue Light"/>
              </a:defRPr>
            </a:pPr>
            <a:r>
              <a:t>Söker själv olika perspektiv, vet var han ska leta.</a:t>
            </a:r>
          </a:p>
          <a:p>
            <a:pPr marL="266700" indent="-266700" algn="l" defTabSz="800100">
              <a:buSzPct val="125000"/>
              <a:buChar char="•"/>
              <a:defRPr b="0" sz="2600">
                <a:latin typeface="Helvetica Neue Light"/>
                <a:ea typeface="Helvetica Neue Light"/>
                <a:cs typeface="Helvetica Neue Light"/>
                <a:sym typeface="Helvetica Neue Light"/>
              </a:defRPr>
            </a:pPr>
            <a:r>
              <a:t>Svårare med perspektiv i Sverige, lättare i utländsk media.</a:t>
            </a:r>
          </a:p>
          <a:p>
            <a:pPr marL="266700" indent="-266700" algn="l" defTabSz="800100">
              <a:buSzPct val="125000"/>
              <a:buChar char="•"/>
              <a:defRPr b="0" sz="2600">
                <a:latin typeface="Helvetica Neue Light"/>
                <a:ea typeface="Helvetica Neue Light"/>
                <a:cs typeface="Helvetica Neue Light"/>
                <a:sym typeface="Helvetica Neue Light"/>
              </a:defRPr>
            </a:pPr>
            <a:r>
              <a:t>Saknar aggregering av olika perspektiv.</a:t>
            </a:r>
          </a:p>
        </p:txBody>
      </p:sp>
      <p:sp>
        <p:nvSpPr>
          <p:cNvPr id="569" name="Motivation…"/>
          <p:cNvSpPr/>
          <p:nvPr/>
        </p:nvSpPr>
        <p:spPr>
          <a:xfrm>
            <a:off x="2306" y="11214100"/>
            <a:ext cx="8102601" cy="2501900"/>
          </a:xfrm>
          <a:prstGeom prst="rect">
            <a:avLst/>
          </a:prstGeom>
          <a:ln w="12700">
            <a:solidFill>
              <a:srgbClr val="FFFFFF"/>
            </a:solidFill>
            <a:miter lim="400000"/>
          </a:ln>
          <a:extLst>
            <a:ext uri="{C572A759-6A51-4108-AA02-DFA0A04FC94B}">
              <ma14:wrappingTextBoxFlag xmlns:ma14="http://schemas.microsoft.com/office/mac/drawingml/2011/main" val="1"/>
            </a:ext>
          </a:extLst>
        </p:spPr>
        <p:txBody>
          <a:bodyPr lIns="63500" tIns="63500" rIns="63500" bIns="63500"/>
          <a:lstStyle/>
          <a:p>
            <a:pPr algn="l" defTabSz="800100">
              <a:defRPr b="0" sz="31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Motivation</a:t>
            </a:r>
          </a:p>
          <a:p>
            <a:pPr algn="l" defTabSz="800100">
              <a:defRPr sz="2600"/>
            </a:pPr>
            <a:r>
              <a:rPr b="0">
                <a:latin typeface="Helvetica Neue Light"/>
                <a:ea typeface="Helvetica Neue Light"/>
                <a:cs typeface="Helvetica Neue Light"/>
                <a:sym typeface="Helvetica Neue Light"/>
              </a:rPr>
              <a:t>Vill ha koll tidigt. För egen skull, inte andras.</a:t>
            </a:r>
          </a:p>
        </p:txBody>
      </p:sp>
      <p:sp>
        <p:nvSpPr>
          <p:cNvPr id="570" name="Leads"/>
          <p:cNvSpPr/>
          <p:nvPr/>
        </p:nvSpPr>
        <p:spPr>
          <a:xfrm>
            <a:off x="16279097" y="8839200"/>
            <a:ext cx="8102601" cy="4902200"/>
          </a:xfrm>
          <a:prstGeom prst="rect">
            <a:avLst/>
          </a:prstGeom>
          <a:ln w="12700">
            <a:solidFill>
              <a:srgbClr val="FFFFFF"/>
            </a:solidFill>
            <a:miter lim="400000"/>
          </a:ln>
          <a:extLst>
            <a:ext uri="{C572A759-6A51-4108-AA02-DFA0A04FC94B}">
              <ma14:wrappingTextBoxFlag xmlns:ma14="http://schemas.microsoft.com/office/mac/drawingml/2011/main" val="1"/>
            </a:ext>
          </a:extLst>
        </p:spPr>
        <p:txBody>
          <a:bodyPr lIns="63500" tIns="63500" rIns="63500" bIns="63500"/>
          <a:lstStyle/>
          <a:p>
            <a:pPr algn="l" defTabSz="800100">
              <a:defRPr b="0" sz="31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Leads</a:t>
            </a:r>
            <a:endParaRPr b="1">
              <a:latin typeface="Helvetica Neue"/>
              <a:ea typeface="Helvetica Neue"/>
              <a:cs typeface="Helvetica Neue"/>
              <a:sym typeface="Helvetica Neue"/>
            </a:endParaRPr>
          </a:p>
          <a:p>
            <a:pPr marL="266700" indent="-266700" algn="l" defTabSz="800100">
              <a:buSzPct val="125000"/>
              <a:buChar char="•"/>
              <a:defRPr b="0" sz="2600">
                <a:latin typeface="Helvetica Neue Light"/>
                <a:ea typeface="Helvetica Neue Light"/>
                <a:cs typeface="Helvetica Neue Light"/>
                <a:sym typeface="Helvetica Neue Light"/>
              </a:defRPr>
            </a:pPr>
          </a:p>
        </p:txBody>
      </p:sp>
      <p:sp>
        <p:nvSpPr>
          <p:cNvPr id="571" name="UVP reaktion…"/>
          <p:cNvSpPr/>
          <p:nvPr/>
        </p:nvSpPr>
        <p:spPr>
          <a:xfrm>
            <a:off x="16276790" y="0"/>
            <a:ext cx="8107215" cy="3556000"/>
          </a:xfrm>
          <a:prstGeom prst="rect">
            <a:avLst/>
          </a:prstGeom>
          <a:solidFill>
            <a:schemeClr val="accent3">
              <a:hueOff val="557972"/>
              <a:lumOff val="-12549"/>
            </a:schemeClr>
          </a:solidFill>
          <a:ln w="12700">
            <a:solidFill>
              <a:srgbClr val="FFFFFF"/>
            </a:solidFill>
            <a:miter lim="400000"/>
          </a:ln>
          <a:extLst>
            <a:ext uri="{C572A759-6A51-4108-AA02-DFA0A04FC94B}">
              <ma14:wrappingTextBoxFlag xmlns:ma14="http://schemas.microsoft.com/office/mac/drawingml/2011/main" val="1"/>
            </a:ext>
          </a:extLst>
        </p:spPr>
        <p:txBody>
          <a:bodyPr lIns="63500" tIns="63500" rIns="63500" bIns="63500"/>
          <a:lstStyle/>
          <a:p>
            <a:pPr algn="l" defTabSz="800100">
              <a:defRPr b="0" sz="31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UVP reaktion</a:t>
            </a:r>
            <a:endParaRPr b="1">
              <a:latin typeface="Helvetica Neue"/>
              <a:ea typeface="Helvetica Neue"/>
              <a:cs typeface="Helvetica Neue"/>
              <a:sym typeface="Helvetica Neue"/>
            </a:endParaRPr>
          </a:p>
          <a:p>
            <a:pPr marL="266700" indent="-266700" algn="l" defTabSz="800100">
              <a:buSzPct val="125000"/>
              <a:buChar char="•"/>
              <a:defRPr b="0" sz="2600">
                <a:latin typeface="Helvetica Neue Light"/>
                <a:ea typeface="Helvetica Neue Light"/>
                <a:cs typeface="Helvetica Neue Light"/>
                <a:sym typeface="Helvetica Neue Light"/>
              </a:defRPr>
            </a:pPr>
            <a:r>
              <a:t>Bra att få alla perspektiven. Bra med 360-perspektiv på en nyhet.</a:t>
            </a:r>
          </a:p>
          <a:p>
            <a:pPr marL="266700" indent="-266700" algn="l" defTabSz="800100">
              <a:buSzPct val="125000"/>
              <a:buChar char="•"/>
              <a:defRPr b="0" sz="2600">
                <a:latin typeface="Helvetica Neue Light"/>
                <a:ea typeface="Helvetica Neue Light"/>
                <a:cs typeface="Helvetica Neue Light"/>
                <a:sym typeface="Helvetica Neue Light"/>
              </a:defRPr>
            </a:pPr>
            <a:r>
              <a:t>Ämnen som intresserar mig, vill kunna skapa bevakningar, detaljerade urvalskriterier.</a:t>
            </a:r>
          </a:p>
          <a:p>
            <a:pPr marL="266700" indent="-266700" algn="l" defTabSz="800100">
              <a:buSzPct val="125000"/>
              <a:buChar char="•"/>
              <a:defRPr b="0" sz="2600">
                <a:latin typeface="Helvetica Neue Light"/>
                <a:ea typeface="Helvetica Neue Light"/>
                <a:cs typeface="Helvetica Neue Light"/>
                <a:sym typeface="Helvetica Neue Light"/>
              </a:defRPr>
            </a:pPr>
            <a:r>
              <a:t>Socialt ointressant.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1" grpId="1"/>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SUM UP…"/>
          <p:cNvSpPr txBox="1"/>
          <p:nvPr/>
        </p:nvSpPr>
        <p:spPr>
          <a:xfrm>
            <a:off x="1303706" y="2867281"/>
            <a:ext cx="21776589" cy="7981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80000"/>
              </a:lnSpc>
              <a:defRPr sz="15000"/>
            </a:pPr>
            <a:r>
              <a:t>SUM UP</a:t>
            </a:r>
          </a:p>
          <a:p>
            <a:pPr defTabSz="457200">
              <a:lnSpc>
                <a:spcPct val="80000"/>
              </a:lnSpc>
              <a:defRPr sz="15000"/>
            </a:pPr>
            <a:r>
              <a:t>DISCOVER</a:t>
            </a:r>
          </a:p>
          <a:p>
            <a:pPr defTabSz="457200">
              <a:lnSpc>
                <a:spcPct val="80000"/>
              </a:lnSpc>
              <a:defRPr sz="15000"/>
            </a:pPr>
            <a:r>
              <a:t>LEARN</a:t>
            </a:r>
          </a:p>
          <a:p>
            <a:pPr defTabSz="457200">
              <a:lnSpc>
                <a:spcPct val="80000"/>
              </a:lnSpc>
              <a:defRPr sz="15000"/>
            </a:pPr>
            <a:r>
              <a:t>RED THREAD</a:t>
            </a:r>
          </a:p>
        </p:txBody>
      </p:sp>
      <p:pic>
        <p:nvPicPr>
          <p:cNvPr id="574"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73">
                                            <p:bg/>
                                          </p:spTgt>
                                        </p:tgtEl>
                                        <p:attrNameLst>
                                          <p:attrName>style.visibility</p:attrName>
                                        </p:attrNameLst>
                                      </p:cBhvr>
                                      <p:to>
                                        <p:strVal val="visible"/>
                                      </p:to>
                                    </p:set>
                                    <p:animEffect filter="dissolve" transition="in">
                                      <p:cBhvr>
                                        <p:cTn id="7" dur="500"/>
                                        <p:tgtEl>
                                          <p:spTgt spid="573">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573">
                                            <p:txEl>
                                              <p:pRg st="0" end="0"/>
                                            </p:txEl>
                                          </p:spTgt>
                                        </p:tgtEl>
                                        <p:attrNameLst>
                                          <p:attrName>style.visibility</p:attrName>
                                        </p:attrNameLst>
                                      </p:cBhvr>
                                      <p:to>
                                        <p:strVal val="visible"/>
                                      </p:to>
                                    </p:set>
                                    <p:animEffect filter="dissolve" transition="in">
                                      <p:cBhvr>
                                        <p:cTn id="10" dur="500"/>
                                        <p:tgtEl>
                                          <p:spTgt spid="573">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573">
                                            <p:txEl>
                                              <p:pRg st="1" end="1"/>
                                            </p:txEl>
                                          </p:spTgt>
                                        </p:tgtEl>
                                        <p:attrNameLst>
                                          <p:attrName>style.visibility</p:attrName>
                                        </p:attrNameLst>
                                      </p:cBhvr>
                                      <p:to>
                                        <p:strVal val="visible"/>
                                      </p:to>
                                    </p:set>
                                    <p:animEffect filter="dissolve" transition="in">
                                      <p:cBhvr>
                                        <p:cTn id="14" dur="500"/>
                                        <p:tgtEl>
                                          <p:spTgt spid="573">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573">
                                            <p:txEl>
                                              <p:pRg st="2" end="2"/>
                                            </p:txEl>
                                          </p:spTgt>
                                        </p:tgtEl>
                                        <p:attrNameLst>
                                          <p:attrName>style.visibility</p:attrName>
                                        </p:attrNameLst>
                                      </p:cBhvr>
                                      <p:to>
                                        <p:strVal val="visible"/>
                                      </p:to>
                                    </p:set>
                                    <p:animEffect filter="dissolve" transition="in">
                                      <p:cBhvr>
                                        <p:cTn id="18" dur="500"/>
                                        <p:tgtEl>
                                          <p:spTgt spid="573">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573">
                                            <p:txEl>
                                              <p:pRg st="3" end="3"/>
                                            </p:txEl>
                                          </p:spTgt>
                                        </p:tgtEl>
                                        <p:attrNameLst>
                                          <p:attrName>style.visibility</p:attrName>
                                        </p:attrNameLst>
                                      </p:cBhvr>
                                      <p:to>
                                        <p:strVal val="visible"/>
                                      </p:to>
                                    </p:set>
                                    <p:animEffect filter="dissolve" transition="in">
                                      <p:cBhvr>
                                        <p:cTn id="22" dur="500"/>
                                        <p:tgtEl>
                                          <p:spTgt spid="573">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73"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8"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sp>
        <p:nvSpPr>
          <p:cNvPr id="579" name="YOUR TURN"/>
          <p:cNvSpPr txBox="1"/>
          <p:nvPr/>
        </p:nvSpPr>
        <p:spPr>
          <a:xfrm>
            <a:off x="1303706" y="5672779"/>
            <a:ext cx="21776589" cy="23704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80000"/>
              </a:lnSpc>
              <a:defRPr sz="15000">
                <a:solidFill>
                  <a:srgbClr val="000000"/>
                </a:solidFill>
              </a:defRPr>
            </a:lvl1pPr>
          </a:lstStyle>
          <a:p>
            <a:pPr/>
            <a:r>
              <a:t>YOUR TURN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79">
                                            <p:bg/>
                                          </p:spTgt>
                                        </p:tgtEl>
                                        <p:attrNameLst>
                                          <p:attrName>style.visibility</p:attrName>
                                        </p:attrNameLst>
                                      </p:cBhvr>
                                      <p:to>
                                        <p:strVal val="visible"/>
                                      </p:to>
                                    </p:set>
                                    <p:animEffect filter="dissolve" transition="in">
                                      <p:cBhvr>
                                        <p:cTn id="7" dur="500"/>
                                        <p:tgtEl>
                                          <p:spTgt spid="579">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579">
                                            <p:txEl>
                                              <p:pRg st="0" end="0"/>
                                            </p:txEl>
                                          </p:spTgt>
                                        </p:tgtEl>
                                        <p:attrNameLst>
                                          <p:attrName>style.visibility</p:attrName>
                                        </p:attrNameLst>
                                      </p:cBhvr>
                                      <p:to>
                                        <p:strVal val="visible"/>
                                      </p:to>
                                    </p:set>
                                    <p:animEffect filter="dissolve" transition="in">
                                      <p:cBhvr>
                                        <p:cTn id="10" dur="500"/>
                                        <p:tgtEl>
                                          <p:spTgt spid="579">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79"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83" name="WHAT?"/>
          <p:cNvSpPr txBox="1"/>
          <p:nvPr/>
        </p:nvSpPr>
        <p:spPr>
          <a:xfrm>
            <a:off x="1303706" y="781184"/>
            <a:ext cx="21776589" cy="121536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lnSpc>
                <a:spcPct val="80000"/>
              </a:lnSpc>
              <a:defRPr sz="30000"/>
            </a:pPr>
          </a:p>
          <a:p>
            <a:pPr algn="l" defTabSz="457200">
              <a:lnSpc>
                <a:spcPct val="80000"/>
              </a:lnSpc>
              <a:defRPr sz="30000"/>
            </a:pPr>
            <a:r>
              <a:t>WHAT?</a:t>
            </a:r>
          </a:p>
        </p:txBody>
      </p:sp>
      <p:pic>
        <p:nvPicPr>
          <p:cNvPr id="584"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83">
                                            <p:bg/>
                                          </p:spTgt>
                                        </p:tgtEl>
                                        <p:attrNameLst>
                                          <p:attrName>style.visibility</p:attrName>
                                        </p:attrNameLst>
                                      </p:cBhvr>
                                      <p:to>
                                        <p:strVal val="visible"/>
                                      </p:to>
                                    </p:set>
                                    <p:animEffect filter="dissolve" transition="in">
                                      <p:cBhvr>
                                        <p:cTn id="7" dur="500"/>
                                        <p:tgtEl>
                                          <p:spTgt spid="583">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583">
                                            <p:txEl>
                                              <p:pRg st="0" end="0"/>
                                            </p:txEl>
                                          </p:spTgt>
                                        </p:tgtEl>
                                        <p:attrNameLst>
                                          <p:attrName>style.visibility</p:attrName>
                                        </p:attrNameLst>
                                      </p:cBhvr>
                                      <p:to>
                                        <p:strVal val="visible"/>
                                      </p:to>
                                    </p:set>
                                    <p:animEffect filter="dissolve" transition="in">
                                      <p:cBhvr>
                                        <p:cTn id="10" dur="500"/>
                                        <p:tgtEl>
                                          <p:spTgt spid="583">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583">
                                            <p:txEl>
                                              <p:pRg st="1" end="1"/>
                                            </p:txEl>
                                          </p:spTgt>
                                        </p:tgtEl>
                                        <p:attrNameLst>
                                          <p:attrName>style.visibility</p:attrName>
                                        </p:attrNameLst>
                                      </p:cBhvr>
                                      <p:to>
                                        <p:strVal val="visible"/>
                                      </p:to>
                                    </p:set>
                                    <p:animEffect filter="dissolve" transition="in">
                                      <p:cBhvr>
                                        <p:cTn id="14" dur="500"/>
                                        <p:tgtEl>
                                          <p:spTgt spid="583">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583">
                                            <p:txEl>
                                              <p:pRg st="2" end="2"/>
                                            </p:txEl>
                                          </p:spTgt>
                                        </p:tgtEl>
                                        <p:attrNameLst>
                                          <p:attrName>style.visibility</p:attrName>
                                        </p:attrNameLst>
                                      </p:cBhvr>
                                      <p:to>
                                        <p:strVal val="visible"/>
                                      </p:to>
                                    </p:set>
                                    <p:animEffect filter="dissolve" transition="in">
                                      <p:cBhvr>
                                        <p:cTn id="18" dur="500"/>
                                        <p:tgtEl>
                                          <p:spTgt spid="583">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83"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96" name="Image" descr="Image"/>
          <p:cNvPicPr>
            <a:picLocks noChangeAspect="1"/>
          </p:cNvPicPr>
          <p:nvPr/>
        </p:nvPicPr>
        <p:blipFill>
          <a:blip r:embed="rId3">
            <a:extLst/>
          </a:blip>
          <a:srcRect l="48805" t="11832" r="0" b="0"/>
          <a:stretch>
            <a:fillRect/>
          </a:stretch>
        </p:blipFill>
        <p:spPr>
          <a:xfrm>
            <a:off x="13499008" y="811410"/>
            <a:ext cx="9936714" cy="12093062"/>
          </a:xfrm>
          <a:prstGeom prst="rect">
            <a:avLst/>
          </a:prstGeom>
          <a:ln w="12700">
            <a:miter lim="400000"/>
          </a:ln>
        </p:spPr>
      </p:pic>
      <p:pic>
        <p:nvPicPr>
          <p:cNvPr id="197" name="E350AD52-A9B3-49C4-9236-778F8C3BE23F-L0-001.png" descr="E350AD52-A9B3-49C4-9236-778F8C3BE23F-L0-001.png"/>
          <p:cNvPicPr>
            <a:picLocks noChangeAspect="1"/>
          </p:cNvPicPr>
          <p:nvPr/>
        </p:nvPicPr>
        <p:blipFill>
          <a:blip r:embed="rId4">
            <a:extLst/>
          </a:blip>
          <a:stretch>
            <a:fillRect/>
          </a:stretch>
        </p:blipFill>
        <p:spPr>
          <a:xfrm>
            <a:off x="1590183" y="884558"/>
            <a:ext cx="9671844" cy="11946884"/>
          </a:xfrm>
          <a:prstGeom prst="rect">
            <a:avLst/>
          </a:prstGeom>
          <a:ln w="12700">
            <a:miter lim="400000"/>
          </a:ln>
        </p:spPr>
      </p:pic>
      <p:pic>
        <p:nvPicPr>
          <p:cNvPr id="198" name="Image" descr="Image"/>
          <p:cNvPicPr>
            <a:picLocks noChangeAspect="1"/>
          </p:cNvPicPr>
          <p:nvPr/>
        </p:nvPicPr>
        <p:blipFill>
          <a:blip r:embed="rId5">
            <a:extLst/>
          </a:blip>
          <a:stretch>
            <a:fillRect/>
          </a:stretch>
        </p:blipFill>
        <p:spPr>
          <a:xfrm>
            <a:off x="12604" y="508000"/>
            <a:ext cx="12700001" cy="12700000"/>
          </a:xfrm>
          <a:prstGeom prst="rect">
            <a:avLst/>
          </a:prstGeom>
          <a:ln w="12700">
            <a:miter lim="400000"/>
          </a:ln>
        </p:spPr>
      </p:pic>
      <p:pic>
        <p:nvPicPr>
          <p:cNvPr id="199" name="Image" descr="Image"/>
          <p:cNvPicPr>
            <a:picLocks noChangeAspect="1"/>
          </p:cNvPicPr>
          <p:nvPr/>
        </p:nvPicPr>
        <p:blipFill>
          <a:blip r:embed="rId6">
            <a:extLst/>
          </a:blip>
          <a:stretch>
            <a:fillRect/>
          </a:stretch>
        </p:blipFill>
        <p:spPr>
          <a:xfrm>
            <a:off x="620196" y="2030353"/>
            <a:ext cx="11948427" cy="9655294"/>
          </a:xfrm>
          <a:prstGeom prst="rect">
            <a:avLst/>
          </a:prstGeom>
          <a:ln w="12700">
            <a:miter lim="400000"/>
          </a:ln>
        </p:spPr>
      </p:pic>
      <p:pic>
        <p:nvPicPr>
          <p:cNvPr id="200" name="logo-white.png" descr="logo-white.png"/>
          <p:cNvPicPr>
            <a:picLocks noChangeAspect="1"/>
          </p:cNvPicPr>
          <p:nvPr/>
        </p:nvPicPr>
        <p:blipFill>
          <a:blip r:embed="rId7">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98"/>
                                        </p:tgtEl>
                                        <p:attrNameLst>
                                          <p:attrName>style.visibility</p:attrName>
                                        </p:attrNameLst>
                                      </p:cBhvr>
                                      <p:to>
                                        <p:strVal val="visible"/>
                                      </p:to>
                                    </p:set>
                                    <p:anim calcmode="lin" valueType="num">
                                      <p:cBhvr>
                                        <p:cTn id="7" dur="1000" fill="hold"/>
                                        <p:tgtEl>
                                          <p:spTgt spid="198"/>
                                        </p:tgtEl>
                                        <p:attrNameLst>
                                          <p:attrName>ppt_x</p:attrName>
                                        </p:attrNameLst>
                                      </p:cBhvr>
                                      <p:tavLst>
                                        <p:tav tm="0">
                                          <p:val>
                                            <p:strVal val="0-#ppt_w/2"/>
                                          </p:val>
                                        </p:tav>
                                        <p:tav tm="100000">
                                          <p:val>
                                            <p:strVal val="#ppt_x"/>
                                          </p:val>
                                        </p:tav>
                                      </p:tavLst>
                                    </p:anim>
                                    <p:anim calcmode="lin" valueType="num">
                                      <p:cBhvr>
                                        <p:cTn id="8" dur="1000" fill="hold"/>
                                        <p:tgtEl>
                                          <p:spTgt spid="1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ID="9" grpId="2" fill="hold">
                                  <p:stCondLst>
                                    <p:cond delay="0"/>
                                  </p:stCondLst>
                                  <p:iterate type="el" backwards="0">
                                    <p:tmAbs val="0"/>
                                  </p:iterate>
                                  <p:childTnLst>
                                    <p:animEffect filter="dissolve" transition="out">
                                      <p:cBhvr>
                                        <p:cTn id="12" dur="1000" fill="hold"/>
                                        <p:tgtEl>
                                          <p:spTgt spid="198"/>
                                        </p:tgtEl>
                                      </p:cBhvr>
                                    </p:animEffect>
                                    <p:set>
                                      <p:cBhvr>
                                        <p:cTn id="13" fill="hold">
                                          <p:stCondLst>
                                            <p:cond delay="999"/>
                                          </p:stCondLst>
                                        </p:cTn>
                                        <p:tgtEl>
                                          <p:spTgt spid="19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3" fill="hold">
                                  <p:stCondLst>
                                    <p:cond delay="0"/>
                                  </p:stCondLst>
                                  <p:iterate type="el" backwards="0">
                                    <p:tmAbs val="0"/>
                                  </p:iterate>
                                  <p:childTnLst>
                                    <p:set>
                                      <p:cBhvr>
                                        <p:cTn id="17" fill="hold"/>
                                        <p:tgtEl>
                                          <p:spTgt spid="199"/>
                                        </p:tgtEl>
                                        <p:attrNameLst>
                                          <p:attrName>style.visibility</p:attrName>
                                        </p:attrNameLst>
                                      </p:cBhvr>
                                      <p:to>
                                        <p:strVal val="visible"/>
                                      </p:to>
                                    </p:set>
                                    <p:animEffect filter="dissolve" transition="in">
                                      <p:cBhvr>
                                        <p:cTn id="18" dur="1000"/>
                                        <p:tgtEl>
                                          <p:spTgt spid="199"/>
                                        </p:tgtEl>
                                      </p:cBhvr>
                                    </p:animEffect>
                                  </p:childTnLst>
                                </p:cTn>
                              </p:par>
                            </p:childTnLst>
                          </p:cTn>
                        </p:par>
                      </p:childTnLst>
                    </p:cTn>
                  </p:par>
                  <p:par>
                    <p:cTn id="19" fill="hold">
                      <p:stCondLst>
                        <p:cond delay="indefinite"/>
                      </p:stCondLst>
                      <p:childTnLst>
                        <p:par>
                          <p:cTn id="20" fill="hold">
                            <p:stCondLst>
                              <p:cond delay="0"/>
                            </p:stCondLst>
                            <p:childTnLst>
                              <p:par>
                                <p:cTn id="21" presetClass="exit" nodeType="clickEffect" presetID="9" grpId="4" fill="hold">
                                  <p:stCondLst>
                                    <p:cond delay="0"/>
                                  </p:stCondLst>
                                  <p:iterate type="el" backwards="0">
                                    <p:tmAbs val="0"/>
                                  </p:iterate>
                                  <p:childTnLst>
                                    <p:animEffect filter="dissolve" transition="out">
                                      <p:cBhvr>
                                        <p:cTn id="22" dur="500" fill="hold"/>
                                        <p:tgtEl>
                                          <p:spTgt spid="199"/>
                                        </p:tgtEl>
                                      </p:cBhvr>
                                    </p:animEffect>
                                    <p:set>
                                      <p:cBhvr>
                                        <p:cTn id="23" fill="hold">
                                          <p:stCondLst>
                                            <p:cond delay="499"/>
                                          </p:stCondLst>
                                        </p:cTn>
                                        <p:tgtEl>
                                          <p:spTgt spid="19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ID="9" grpId="5" fill="hold">
                                  <p:stCondLst>
                                    <p:cond delay="0"/>
                                  </p:stCondLst>
                                  <p:iterate type="el" backwards="0">
                                    <p:tmAbs val="0"/>
                                  </p:iterate>
                                  <p:childTnLst>
                                    <p:set>
                                      <p:cBhvr>
                                        <p:cTn id="27" fill="hold"/>
                                        <p:tgtEl>
                                          <p:spTgt spid="197"/>
                                        </p:tgtEl>
                                        <p:attrNameLst>
                                          <p:attrName>style.visibility</p:attrName>
                                        </p:attrNameLst>
                                      </p:cBhvr>
                                      <p:to>
                                        <p:strVal val="visible"/>
                                      </p:to>
                                    </p:set>
                                    <p:animEffect filter="dissolve" transition="in">
                                      <p:cBhvr>
                                        <p:cTn id="28"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7" grpId="5"/>
      <p:bldP build="whole" bldLvl="1" animBg="1" rev="0" advAuto="0" spid="198" grpId="1"/>
      <p:bldP build="whole" bldLvl="1" animBg="1" rev="0" advAuto="0" spid="198" grpId="2"/>
      <p:bldP build="whole" bldLvl="1" animBg="1" rev="0" advAuto="0" spid="199" grpId="3"/>
      <p:bldP build="whole" bldLvl="1" animBg="1" rev="0" advAuto="0" spid="199" grpId="4"/>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88" name="Image" descr="Image"/>
          <p:cNvPicPr>
            <a:picLocks noChangeAspect="1"/>
          </p:cNvPicPr>
          <p:nvPr/>
        </p:nvPicPr>
        <p:blipFill>
          <a:blip r:embed="rId3">
            <a:extLst/>
          </a:blip>
          <a:stretch>
            <a:fillRect/>
          </a:stretch>
        </p:blipFill>
        <p:spPr>
          <a:xfrm>
            <a:off x="1684685" y="0"/>
            <a:ext cx="21014630" cy="13716000"/>
          </a:xfrm>
          <a:prstGeom prst="rect">
            <a:avLst/>
          </a:prstGeom>
          <a:ln w="12700">
            <a:miter lim="400000"/>
          </a:ln>
        </p:spPr>
      </p:pic>
      <p:pic>
        <p:nvPicPr>
          <p:cNvPr id="589" name="logo-white.png" descr="logo-white.png"/>
          <p:cNvPicPr>
            <a:picLocks noChangeAspect="1"/>
          </p:cNvPicPr>
          <p:nvPr/>
        </p:nvPicPr>
        <p:blipFill>
          <a:blip r:embed="rId4">
            <a:alphaModFix amt="10000"/>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93"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pic>
        <p:nvPicPr>
          <p:cNvPr id="594" name="Image" descr="Image"/>
          <p:cNvPicPr>
            <a:picLocks noChangeAspect="1"/>
          </p:cNvPicPr>
          <p:nvPr/>
        </p:nvPicPr>
        <p:blipFill>
          <a:blip r:embed="rId4">
            <a:extLst/>
          </a:blip>
          <a:stretch>
            <a:fillRect/>
          </a:stretch>
        </p:blipFill>
        <p:spPr>
          <a:xfrm>
            <a:off x="2333239" y="0"/>
            <a:ext cx="19717522" cy="1371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98"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pic>
        <p:nvPicPr>
          <p:cNvPr id="599" name="Image" descr="Image"/>
          <p:cNvPicPr>
            <a:picLocks noChangeAspect="1"/>
          </p:cNvPicPr>
          <p:nvPr/>
        </p:nvPicPr>
        <p:blipFill>
          <a:blip r:embed="rId4">
            <a:extLst/>
          </a:blip>
          <a:srcRect l="0" t="1575" r="0" b="1575"/>
          <a:stretch>
            <a:fillRect/>
          </a:stretch>
        </p:blipFill>
        <p:spPr>
          <a:xfrm>
            <a:off x="2429722" y="216098"/>
            <a:ext cx="19524556" cy="13283804"/>
          </a:xfrm>
          <a:prstGeom prst="rect">
            <a:avLst/>
          </a:prstGeom>
          <a:ln w="12700">
            <a:miter lim="400000"/>
          </a:ln>
        </p:spPr>
      </p:pic>
      <p:sp>
        <p:nvSpPr>
          <p:cNvPr id="600" name="5"/>
          <p:cNvSpPr txBox="1"/>
          <p:nvPr/>
        </p:nvSpPr>
        <p:spPr>
          <a:xfrm>
            <a:off x="15567508" y="6941180"/>
            <a:ext cx="868984" cy="1562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D95D60"/>
                </a:solidFill>
                <a:latin typeface="Gill Sans"/>
                <a:ea typeface="Gill Sans"/>
                <a:cs typeface="Gill Sans"/>
                <a:sym typeface="Gill Sans"/>
              </a:defRPr>
            </a:lvl1pPr>
          </a:lstStyle>
          <a:p>
            <a:pPr/>
            <a:r>
              <a:t>5</a:t>
            </a:r>
          </a:p>
        </p:txBody>
      </p:sp>
      <p:sp>
        <p:nvSpPr>
          <p:cNvPr id="601" name="6"/>
          <p:cNvSpPr txBox="1"/>
          <p:nvPr/>
        </p:nvSpPr>
        <p:spPr>
          <a:xfrm>
            <a:off x="16608908" y="10979780"/>
            <a:ext cx="868984" cy="1562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D95D60"/>
                </a:solidFill>
                <a:latin typeface="Gill Sans"/>
                <a:ea typeface="Gill Sans"/>
                <a:cs typeface="Gill Sans"/>
                <a:sym typeface="Gill Sans"/>
              </a:defRPr>
            </a:lvl1pPr>
          </a:lstStyle>
          <a:p>
            <a:pPr/>
            <a:r>
              <a:t>6</a:t>
            </a:r>
          </a:p>
        </p:txBody>
      </p:sp>
      <p:sp>
        <p:nvSpPr>
          <p:cNvPr id="602" name="7"/>
          <p:cNvSpPr txBox="1"/>
          <p:nvPr/>
        </p:nvSpPr>
        <p:spPr>
          <a:xfrm>
            <a:off x="6906108" y="10979780"/>
            <a:ext cx="868984" cy="1562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D95D60"/>
                </a:solidFill>
                <a:latin typeface="Gill Sans"/>
                <a:ea typeface="Gill Sans"/>
                <a:cs typeface="Gill Sans"/>
                <a:sym typeface="Gill Sans"/>
              </a:defRPr>
            </a:lvl1pPr>
          </a:lstStyle>
          <a:p>
            <a:pPr/>
            <a:r>
              <a:t>7</a:t>
            </a:r>
          </a:p>
        </p:txBody>
      </p:sp>
      <p:sp>
        <p:nvSpPr>
          <p:cNvPr id="603" name="8"/>
          <p:cNvSpPr txBox="1"/>
          <p:nvPr/>
        </p:nvSpPr>
        <p:spPr>
          <a:xfrm>
            <a:off x="7947508" y="6941180"/>
            <a:ext cx="868984" cy="1562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D95D60"/>
                </a:solidFill>
                <a:latin typeface="Gill Sans"/>
                <a:ea typeface="Gill Sans"/>
                <a:cs typeface="Gill Sans"/>
                <a:sym typeface="Gill Sans"/>
              </a:defRPr>
            </a:lvl1pPr>
          </a:lstStyle>
          <a:p>
            <a:pPr/>
            <a:r>
              <a:t>8</a:t>
            </a:r>
          </a:p>
        </p:txBody>
      </p:sp>
      <p:sp>
        <p:nvSpPr>
          <p:cNvPr id="604" name="9"/>
          <p:cNvSpPr txBox="1"/>
          <p:nvPr/>
        </p:nvSpPr>
        <p:spPr>
          <a:xfrm>
            <a:off x="15567508" y="2953380"/>
            <a:ext cx="868984" cy="1562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D95D60"/>
                </a:solidFill>
                <a:latin typeface="Gill Sans"/>
                <a:ea typeface="Gill Sans"/>
                <a:cs typeface="Gill Sans"/>
                <a:sym typeface="Gill Sans"/>
              </a:defRPr>
            </a:lvl1pPr>
          </a:lstStyle>
          <a:p>
            <a:pPr/>
            <a:r>
              <a:t>9</a:t>
            </a:r>
          </a:p>
        </p:txBody>
      </p:sp>
      <p:sp>
        <p:nvSpPr>
          <p:cNvPr id="605" name="4"/>
          <p:cNvSpPr txBox="1"/>
          <p:nvPr/>
        </p:nvSpPr>
        <p:spPr>
          <a:xfrm>
            <a:off x="7947508" y="2953380"/>
            <a:ext cx="868984" cy="1562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D95D60"/>
                </a:solidFill>
                <a:latin typeface="Gill Sans"/>
                <a:ea typeface="Gill Sans"/>
                <a:cs typeface="Gill Sans"/>
                <a:sym typeface="Gill Sans"/>
              </a:defRPr>
            </a:lvl1pPr>
          </a:lstStyle>
          <a:p>
            <a:pPr/>
            <a:r>
              <a:t>4</a:t>
            </a:r>
          </a:p>
        </p:txBody>
      </p:sp>
      <p:sp>
        <p:nvSpPr>
          <p:cNvPr id="606" name="1"/>
          <p:cNvSpPr txBox="1"/>
          <p:nvPr/>
        </p:nvSpPr>
        <p:spPr>
          <a:xfrm>
            <a:off x="19453708" y="2953380"/>
            <a:ext cx="868984" cy="1562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D95D60"/>
                </a:solidFill>
                <a:latin typeface="Gill Sans"/>
                <a:ea typeface="Gill Sans"/>
                <a:cs typeface="Gill Sans"/>
                <a:sym typeface="Gill Sans"/>
              </a:defRPr>
            </a:lvl1pPr>
          </a:lstStyle>
          <a:p>
            <a:pPr/>
            <a:r>
              <a:t>1</a:t>
            </a:r>
          </a:p>
        </p:txBody>
      </p:sp>
      <p:sp>
        <p:nvSpPr>
          <p:cNvPr id="607" name="2"/>
          <p:cNvSpPr txBox="1"/>
          <p:nvPr/>
        </p:nvSpPr>
        <p:spPr>
          <a:xfrm>
            <a:off x="4112108" y="2953380"/>
            <a:ext cx="868984" cy="1562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D95D60"/>
                </a:solidFill>
                <a:latin typeface="Gill Sans"/>
                <a:ea typeface="Gill Sans"/>
                <a:cs typeface="Gill Sans"/>
                <a:sym typeface="Gill Sans"/>
              </a:defRPr>
            </a:lvl1pPr>
          </a:lstStyle>
          <a:p>
            <a:pPr/>
            <a:r>
              <a:t>2</a:t>
            </a:r>
          </a:p>
        </p:txBody>
      </p:sp>
      <p:sp>
        <p:nvSpPr>
          <p:cNvPr id="608" name="3"/>
          <p:cNvSpPr txBox="1"/>
          <p:nvPr/>
        </p:nvSpPr>
        <p:spPr>
          <a:xfrm>
            <a:off x="11782908" y="3734430"/>
            <a:ext cx="868984" cy="1562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D95D60"/>
                </a:solidFill>
                <a:latin typeface="Gill Sans"/>
                <a:ea typeface="Gill Sans"/>
                <a:cs typeface="Gill Sans"/>
                <a:sym typeface="Gill Sans"/>
              </a:defRPr>
            </a:lvl1pPr>
          </a:lstStyle>
          <a:p>
            <a:pPr/>
            <a:r>
              <a:t>3</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612"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pic>
        <p:nvPicPr>
          <p:cNvPr id="613" name="Image" descr="Image"/>
          <p:cNvPicPr>
            <a:picLocks noChangeAspect="1"/>
          </p:cNvPicPr>
          <p:nvPr/>
        </p:nvPicPr>
        <p:blipFill>
          <a:blip r:embed="rId4">
            <a:extLst/>
          </a:blip>
          <a:stretch>
            <a:fillRect/>
          </a:stretch>
        </p:blipFill>
        <p:spPr>
          <a:xfrm>
            <a:off x="2491858" y="0"/>
            <a:ext cx="19400284" cy="13716000"/>
          </a:xfrm>
          <a:prstGeom prst="rect">
            <a:avLst/>
          </a:prstGeom>
          <a:ln w="12700">
            <a:miter lim="400000"/>
          </a:ln>
        </p:spPr>
      </p:pic>
      <p:grpSp>
        <p:nvGrpSpPr>
          <p:cNvPr id="616" name="Rectangle"/>
          <p:cNvGrpSpPr/>
          <p:nvPr/>
        </p:nvGrpSpPr>
        <p:grpSpPr>
          <a:xfrm>
            <a:off x="15697200" y="378023"/>
            <a:ext cx="3232746" cy="406302"/>
            <a:chOff x="0" y="0"/>
            <a:chExt cx="3232745" cy="406300"/>
          </a:xfrm>
        </p:grpSpPr>
        <p:sp>
          <p:nvSpPr>
            <p:cNvPr id="615" name="Rectangle"/>
            <p:cNvSpPr/>
            <p:nvPr/>
          </p:nvSpPr>
          <p:spPr>
            <a:xfrm>
              <a:off x="76200" y="76200"/>
              <a:ext cx="3080346" cy="253901"/>
            </a:xfrm>
            <a:prstGeom prst="rect">
              <a:avLst/>
            </a:prstGeom>
            <a:solidFill>
              <a:schemeClr val="accent5">
                <a:alpha val="30398"/>
              </a:schemeClr>
            </a:solidFill>
            <a:ln>
              <a:noFill/>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614" name="Rectangle Rectangle" descr="Rectangle Rectangle"/>
            <p:cNvPicPr>
              <a:picLocks noChangeAspect="0"/>
            </p:cNvPicPr>
            <p:nvPr/>
          </p:nvPicPr>
          <p:blipFill>
            <a:blip r:embed="rId5">
              <a:alphaModFix amt="30398"/>
              <a:extLst/>
            </a:blip>
            <a:stretch>
              <a:fillRect/>
            </a:stretch>
          </p:blipFill>
          <p:spPr>
            <a:xfrm>
              <a:off x="0" y="0"/>
              <a:ext cx="3232746" cy="406301"/>
            </a:xfrm>
            <a:prstGeom prst="rect">
              <a:avLst/>
            </a:prstGeom>
            <a:effectLst/>
          </p:spPr>
        </p:pic>
      </p:grpSp>
      <p:grpSp>
        <p:nvGrpSpPr>
          <p:cNvPr id="619" name="Rectangle"/>
          <p:cNvGrpSpPr/>
          <p:nvPr/>
        </p:nvGrpSpPr>
        <p:grpSpPr>
          <a:xfrm>
            <a:off x="15709900" y="758924"/>
            <a:ext cx="3077965" cy="444798"/>
            <a:chOff x="0" y="0"/>
            <a:chExt cx="3077964" cy="444797"/>
          </a:xfrm>
        </p:grpSpPr>
        <p:sp>
          <p:nvSpPr>
            <p:cNvPr id="618" name="Rectangle"/>
            <p:cNvSpPr/>
            <p:nvPr/>
          </p:nvSpPr>
          <p:spPr>
            <a:xfrm>
              <a:off x="63500" y="63500"/>
              <a:ext cx="2950965" cy="317798"/>
            </a:xfrm>
            <a:prstGeom prst="rect">
              <a:avLst/>
            </a:prstGeom>
            <a:solidFill>
              <a:schemeClr val="accent5">
                <a:alpha val="30398"/>
              </a:schemeClr>
            </a:solidFill>
            <a:ln>
              <a:noFill/>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617" name="Rectangle Rectangle" descr="Rectangle Rectangle"/>
            <p:cNvPicPr>
              <a:picLocks noChangeAspect="0"/>
            </p:cNvPicPr>
            <p:nvPr/>
          </p:nvPicPr>
          <p:blipFill>
            <a:blip r:embed="rId6">
              <a:alphaModFix amt="30398"/>
              <a:extLst/>
            </a:blip>
            <a:stretch>
              <a:fillRect/>
            </a:stretch>
          </p:blipFill>
          <p:spPr>
            <a:xfrm>
              <a:off x="0" y="0"/>
              <a:ext cx="3077965" cy="444798"/>
            </a:xfrm>
            <a:prstGeom prst="rect">
              <a:avLst/>
            </a:prstGeom>
            <a:effectLst/>
          </p:spPr>
        </p:pic>
      </p:grpSp>
      <p:grpSp>
        <p:nvGrpSpPr>
          <p:cNvPr id="622" name="Rectangle"/>
          <p:cNvGrpSpPr/>
          <p:nvPr/>
        </p:nvGrpSpPr>
        <p:grpSpPr>
          <a:xfrm>
            <a:off x="15646400" y="1089421"/>
            <a:ext cx="2974579" cy="708324"/>
            <a:chOff x="0" y="0"/>
            <a:chExt cx="2974578" cy="708322"/>
          </a:xfrm>
        </p:grpSpPr>
        <p:sp>
          <p:nvSpPr>
            <p:cNvPr id="621" name="Rectangle"/>
            <p:cNvSpPr/>
            <p:nvPr/>
          </p:nvSpPr>
          <p:spPr>
            <a:xfrm>
              <a:off x="126999" y="126999"/>
              <a:ext cx="2720580" cy="454324"/>
            </a:xfrm>
            <a:prstGeom prst="rect">
              <a:avLst/>
            </a:prstGeom>
            <a:solidFill>
              <a:schemeClr val="accent5">
                <a:alpha val="30398"/>
              </a:schemeClr>
            </a:solidFill>
            <a:ln>
              <a:noFill/>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620" name="Rectangle Rectangle" descr="Rectangle Rectangle"/>
            <p:cNvPicPr>
              <a:picLocks noChangeAspect="0"/>
            </p:cNvPicPr>
            <p:nvPr/>
          </p:nvPicPr>
          <p:blipFill>
            <a:blip r:embed="rId7">
              <a:alphaModFix amt="30398"/>
              <a:extLst/>
            </a:blip>
            <a:stretch>
              <a:fillRect/>
            </a:stretch>
          </p:blipFill>
          <p:spPr>
            <a:xfrm>
              <a:off x="0" y="-1"/>
              <a:ext cx="2974579" cy="708324"/>
            </a:xfrm>
            <a:prstGeom prst="rect">
              <a:avLst/>
            </a:prstGeom>
            <a:effectLst/>
          </p:spPr>
        </p:pic>
      </p:grpSp>
      <p:grpSp>
        <p:nvGrpSpPr>
          <p:cNvPr id="627" name="Group"/>
          <p:cNvGrpSpPr/>
          <p:nvPr/>
        </p:nvGrpSpPr>
        <p:grpSpPr>
          <a:xfrm>
            <a:off x="-3071911" y="0"/>
            <a:ext cx="29540318" cy="13936266"/>
            <a:chOff x="0" y="0"/>
            <a:chExt cx="29540317" cy="13936265"/>
          </a:xfrm>
        </p:grpSpPr>
        <p:grpSp>
          <p:nvGrpSpPr>
            <p:cNvPr id="625" name="Group"/>
            <p:cNvGrpSpPr/>
            <p:nvPr/>
          </p:nvGrpSpPr>
          <p:grpSpPr>
            <a:xfrm>
              <a:off x="0" y="0"/>
              <a:ext cx="29540319" cy="13716001"/>
              <a:chOff x="0" y="0"/>
              <a:chExt cx="29540319" cy="13716000"/>
            </a:xfrm>
          </p:grpSpPr>
          <p:sp>
            <p:nvSpPr>
              <p:cNvPr id="623" name="Rectangle"/>
              <p:cNvSpPr/>
              <p:nvPr/>
            </p:nvSpPr>
            <p:spPr>
              <a:xfrm>
                <a:off x="0" y="0"/>
                <a:ext cx="5889824" cy="137160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24" name="Rectangle"/>
              <p:cNvSpPr/>
              <p:nvPr/>
            </p:nvSpPr>
            <p:spPr>
              <a:xfrm>
                <a:off x="23510775" y="0"/>
                <a:ext cx="6029545" cy="13716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sp>
          <p:nvSpPr>
            <p:cNvPr id="626" name="Rectangle"/>
            <p:cNvSpPr/>
            <p:nvPr/>
          </p:nvSpPr>
          <p:spPr>
            <a:xfrm>
              <a:off x="3071911" y="11126192"/>
              <a:ext cx="24401067" cy="281007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pic>
        <p:nvPicPr>
          <p:cNvPr id="628"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grpSp>
        <p:nvGrpSpPr>
          <p:cNvPr id="631" name="Rectangle"/>
          <p:cNvGrpSpPr/>
          <p:nvPr/>
        </p:nvGrpSpPr>
        <p:grpSpPr>
          <a:xfrm>
            <a:off x="3683000" y="5305623"/>
            <a:ext cx="2646941" cy="660401"/>
            <a:chOff x="0" y="0"/>
            <a:chExt cx="2646939" cy="660400"/>
          </a:xfrm>
        </p:grpSpPr>
        <p:sp>
          <p:nvSpPr>
            <p:cNvPr id="630" name="Rectangle"/>
            <p:cNvSpPr/>
            <p:nvPr/>
          </p:nvSpPr>
          <p:spPr>
            <a:xfrm>
              <a:off x="76200" y="76200"/>
              <a:ext cx="2494540" cy="508001"/>
            </a:xfrm>
            <a:prstGeom prst="rect">
              <a:avLst/>
            </a:prstGeom>
            <a:solidFill>
              <a:schemeClr val="accent3">
                <a:alpha val="30398"/>
              </a:schemeClr>
            </a:solidFill>
            <a:ln>
              <a:noFill/>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629" name="Rectangle Rectangle" descr="Rectangle Rectangle"/>
            <p:cNvPicPr>
              <a:picLocks noChangeAspect="0"/>
            </p:cNvPicPr>
            <p:nvPr/>
          </p:nvPicPr>
          <p:blipFill>
            <a:blip r:embed="rId8">
              <a:alphaModFix amt="30398"/>
              <a:extLst/>
            </a:blip>
            <a:stretch>
              <a:fillRect/>
            </a:stretch>
          </p:blipFill>
          <p:spPr>
            <a:xfrm>
              <a:off x="0" y="-1"/>
              <a:ext cx="2646941" cy="660401"/>
            </a:xfrm>
            <a:prstGeom prst="rect">
              <a:avLst/>
            </a:prstGeom>
            <a:effectLst/>
          </p:spPr>
        </p:pic>
      </p:grpSp>
      <p:grpSp>
        <p:nvGrpSpPr>
          <p:cNvPr id="634" name="Rectangle"/>
          <p:cNvGrpSpPr/>
          <p:nvPr/>
        </p:nvGrpSpPr>
        <p:grpSpPr>
          <a:xfrm>
            <a:off x="7061200" y="5305623"/>
            <a:ext cx="2646941" cy="660401"/>
            <a:chOff x="0" y="0"/>
            <a:chExt cx="2646939" cy="660400"/>
          </a:xfrm>
        </p:grpSpPr>
        <p:sp>
          <p:nvSpPr>
            <p:cNvPr id="633" name="Rectangle"/>
            <p:cNvSpPr/>
            <p:nvPr/>
          </p:nvSpPr>
          <p:spPr>
            <a:xfrm>
              <a:off x="76200" y="76200"/>
              <a:ext cx="2494540" cy="508001"/>
            </a:xfrm>
            <a:prstGeom prst="rect">
              <a:avLst/>
            </a:prstGeom>
            <a:solidFill>
              <a:schemeClr val="accent3">
                <a:alpha val="30398"/>
              </a:schemeClr>
            </a:solidFill>
            <a:ln>
              <a:noFill/>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632" name="Rectangle Rectangle" descr="Rectangle Rectangle"/>
            <p:cNvPicPr>
              <a:picLocks noChangeAspect="0"/>
            </p:cNvPicPr>
            <p:nvPr/>
          </p:nvPicPr>
          <p:blipFill>
            <a:blip r:embed="rId8">
              <a:alphaModFix amt="30398"/>
              <a:extLst/>
            </a:blip>
            <a:stretch>
              <a:fillRect/>
            </a:stretch>
          </p:blipFill>
          <p:spPr>
            <a:xfrm>
              <a:off x="0" y="-1"/>
              <a:ext cx="2646941" cy="660401"/>
            </a:xfrm>
            <a:prstGeom prst="rect">
              <a:avLst/>
            </a:prstGeom>
            <a:effectLst/>
          </p:spPr>
        </p:pic>
      </p:grpSp>
      <p:grpSp>
        <p:nvGrpSpPr>
          <p:cNvPr id="637" name="Rectangle"/>
          <p:cNvGrpSpPr/>
          <p:nvPr/>
        </p:nvGrpSpPr>
        <p:grpSpPr>
          <a:xfrm>
            <a:off x="10439399" y="5178623"/>
            <a:ext cx="2285009" cy="994077"/>
            <a:chOff x="0" y="0"/>
            <a:chExt cx="2285007" cy="994075"/>
          </a:xfrm>
        </p:grpSpPr>
        <p:sp>
          <p:nvSpPr>
            <p:cNvPr id="636" name="Rectangle"/>
            <p:cNvSpPr/>
            <p:nvPr/>
          </p:nvSpPr>
          <p:spPr>
            <a:xfrm>
              <a:off x="76200" y="76200"/>
              <a:ext cx="2132608" cy="841676"/>
            </a:xfrm>
            <a:prstGeom prst="rect">
              <a:avLst/>
            </a:prstGeom>
            <a:solidFill>
              <a:schemeClr val="accent3">
                <a:alpha val="30398"/>
              </a:schemeClr>
            </a:solidFill>
            <a:ln>
              <a:noFill/>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635" name="Rectangle Rectangle" descr="Rectangle Rectangle"/>
            <p:cNvPicPr>
              <a:picLocks noChangeAspect="0"/>
            </p:cNvPicPr>
            <p:nvPr/>
          </p:nvPicPr>
          <p:blipFill>
            <a:blip r:embed="rId9">
              <a:alphaModFix amt="30398"/>
              <a:extLst/>
            </a:blip>
            <a:stretch>
              <a:fillRect/>
            </a:stretch>
          </p:blipFill>
          <p:spPr>
            <a:xfrm>
              <a:off x="0" y="0"/>
              <a:ext cx="2285008" cy="994076"/>
            </a:xfrm>
            <a:prstGeom prst="rect">
              <a:avLst/>
            </a:prstGeom>
            <a:effectLst/>
          </p:spPr>
        </p:pic>
      </p:grpSp>
      <p:grpSp>
        <p:nvGrpSpPr>
          <p:cNvPr id="640" name="Rectangle"/>
          <p:cNvGrpSpPr/>
          <p:nvPr/>
        </p:nvGrpSpPr>
        <p:grpSpPr>
          <a:xfrm>
            <a:off x="13359407" y="5305623"/>
            <a:ext cx="2646941" cy="660401"/>
            <a:chOff x="0" y="0"/>
            <a:chExt cx="2646939" cy="660400"/>
          </a:xfrm>
        </p:grpSpPr>
        <p:sp>
          <p:nvSpPr>
            <p:cNvPr id="639" name="Rectangle"/>
            <p:cNvSpPr/>
            <p:nvPr/>
          </p:nvSpPr>
          <p:spPr>
            <a:xfrm>
              <a:off x="76200" y="76200"/>
              <a:ext cx="2494540" cy="508001"/>
            </a:xfrm>
            <a:prstGeom prst="rect">
              <a:avLst/>
            </a:prstGeom>
            <a:solidFill>
              <a:schemeClr val="accent5">
                <a:alpha val="30398"/>
              </a:schemeClr>
            </a:solidFill>
            <a:ln>
              <a:noFill/>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638" name="Rectangle Rectangle" descr="Rectangle Rectangle"/>
            <p:cNvPicPr>
              <a:picLocks noChangeAspect="0"/>
            </p:cNvPicPr>
            <p:nvPr/>
          </p:nvPicPr>
          <p:blipFill>
            <a:blip r:embed="rId10">
              <a:alphaModFix amt="30398"/>
              <a:extLst/>
            </a:blip>
            <a:stretch>
              <a:fillRect/>
            </a:stretch>
          </p:blipFill>
          <p:spPr>
            <a:xfrm>
              <a:off x="0" y="-1"/>
              <a:ext cx="2646941" cy="660401"/>
            </a:xfrm>
            <a:prstGeom prst="rect">
              <a:avLst/>
            </a:prstGeom>
            <a:effectLst/>
          </p:spPr>
        </p:pic>
      </p:grpSp>
      <p:grpSp>
        <p:nvGrpSpPr>
          <p:cNvPr id="643" name="Rectangle"/>
          <p:cNvGrpSpPr/>
          <p:nvPr/>
        </p:nvGrpSpPr>
        <p:grpSpPr>
          <a:xfrm>
            <a:off x="16610607" y="5305623"/>
            <a:ext cx="2646941" cy="660401"/>
            <a:chOff x="0" y="0"/>
            <a:chExt cx="2646939" cy="660400"/>
          </a:xfrm>
        </p:grpSpPr>
        <p:sp>
          <p:nvSpPr>
            <p:cNvPr id="642" name="Rectangle"/>
            <p:cNvSpPr/>
            <p:nvPr/>
          </p:nvSpPr>
          <p:spPr>
            <a:xfrm>
              <a:off x="76200" y="76200"/>
              <a:ext cx="2494540" cy="508001"/>
            </a:xfrm>
            <a:prstGeom prst="rect">
              <a:avLst/>
            </a:prstGeom>
            <a:solidFill>
              <a:schemeClr val="accent5">
                <a:alpha val="30398"/>
              </a:schemeClr>
            </a:solidFill>
            <a:ln>
              <a:noFill/>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641" name="Rectangle Rectangle" descr="Rectangle Rectangle"/>
            <p:cNvPicPr>
              <a:picLocks noChangeAspect="0"/>
            </p:cNvPicPr>
            <p:nvPr/>
          </p:nvPicPr>
          <p:blipFill>
            <a:blip r:embed="rId10">
              <a:alphaModFix amt="30398"/>
              <a:extLst/>
            </a:blip>
            <a:stretch>
              <a:fillRect/>
            </a:stretch>
          </p:blipFill>
          <p:spPr>
            <a:xfrm>
              <a:off x="0" y="-1"/>
              <a:ext cx="2646941" cy="66040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616"/>
                                        </p:tgtEl>
                                        <p:attrNameLst>
                                          <p:attrName>style.visibility</p:attrName>
                                        </p:attrNameLst>
                                      </p:cBhvr>
                                      <p:to>
                                        <p:strVal val="visible"/>
                                      </p:to>
                                    </p:set>
                                    <p:animEffect filter="wipe(left)" transition="in">
                                      <p:cBhvr>
                                        <p:cTn id="7" dur="1000"/>
                                        <p:tgtEl>
                                          <p:spTgt spid="616"/>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619"/>
                                        </p:tgtEl>
                                        <p:attrNameLst>
                                          <p:attrName>style.visibility</p:attrName>
                                        </p:attrNameLst>
                                      </p:cBhvr>
                                      <p:to>
                                        <p:strVal val="visible"/>
                                      </p:to>
                                    </p:set>
                                    <p:animEffect filter="wipe(left)" transition="in">
                                      <p:cBhvr>
                                        <p:cTn id="11" dur="600"/>
                                        <p:tgtEl>
                                          <p:spTgt spid="619"/>
                                        </p:tgtEl>
                                      </p:cBhvr>
                                    </p:animEffect>
                                  </p:childTnLst>
                                </p:cTn>
                              </p:par>
                            </p:childTnLst>
                          </p:cTn>
                        </p:par>
                        <p:par>
                          <p:cTn id="12" fill="hold">
                            <p:stCondLst>
                              <p:cond delay="1600"/>
                            </p:stCondLst>
                            <p:childTnLst>
                              <p:par>
                                <p:cTn id="13" presetClass="entr" nodeType="afterEffect" presetSubtype="8" presetID="22" grpId="3" fill="hold">
                                  <p:stCondLst>
                                    <p:cond delay="0"/>
                                  </p:stCondLst>
                                  <p:iterate type="el" backwards="0">
                                    <p:tmAbs val="0"/>
                                  </p:iterate>
                                  <p:childTnLst>
                                    <p:set>
                                      <p:cBhvr>
                                        <p:cTn id="14" fill="hold"/>
                                        <p:tgtEl>
                                          <p:spTgt spid="622"/>
                                        </p:tgtEl>
                                        <p:attrNameLst>
                                          <p:attrName>style.visibility</p:attrName>
                                        </p:attrNameLst>
                                      </p:cBhvr>
                                      <p:to>
                                        <p:strVal val="visible"/>
                                      </p:to>
                                    </p:set>
                                    <p:animEffect filter="wipe(left)" transition="in">
                                      <p:cBhvr>
                                        <p:cTn id="15" dur="600"/>
                                        <p:tgtEl>
                                          <p:spTgt spid="622"/>
                                        </p:tgtEl>
                                      </p:cBhvr>
                                    </p:animEffect>
                                  </p:childTnLst>
                                </p:cTn>
                              </p:par>
                            </p:childTnLst>
                          </p:cTn>
                        </p:par>
                      </p:childTnLst>
                    </p:cTn>
                  </p:par>
                  <p:par>
                    <p:cTn id="16" fill="hold">
                      <p:stCondLst>
                        <p:cond delay="indefinite"/>
                      </p:stCondLst>
                      <p:childTnLst>
                        <p:par>
                          <p:cTn id="17" fill="hold">
                            <p:stCondLst>
                              <p:cond delay="0"/>
                            </p:stCondLst>
                            <p:childTnLst>
                              <p:par>
                                <p:cTn id="18" presetClass="exit" nodeType="clickEffect" presetSubtype="0" presetID="1" grpId="4" fill="hold">
                                  <p:stCondLst>
                                    <p:cond delay="0"/>
                                  </p:stCondLst>
                                  <p:iterate type="el" backwards="0">
                                    <p:tmAbs val="0"/>
                                  </p:iterate>
                                  <p:childTnLst>
                                    <p:set>
                                      <p:cBhvr>
                                        <p:cTn id="19" fill="hold">
                                          <p:stCondLst>
                                            <p:cond delay="0"/>
                                          </p:stCondLst>
                                        </p:cTn>
                                        <p:tgtEl>
                                          <p:spTgt spid="616"/>
                                        </p:tgtEl>
                                        <p:attrNameLst>
                                          <p:attrName>style.visibility</p:attrName>
                                        </p:attrNameLst>
                                      </p:cBhvr>
                                      <p:to>
                                        <p:strVal val="hidden"/>
                                      </p:to>
                                    </p:set>
                                  </p:childTnLst>
                                </p:cTn>
                              </p:par>
                            </p:childTnLst>
                          </p:cTn>
                        </p:par>
                        <p:par>
                          <p:cTn id="20" fill="hold">
                            <p:stCondLst>
                              <p:cond delay="0"/>
                            </p:stCondLst>
                            <p:childTnLst>
                              <p:par>
                                <p:cTn id="21" presetClass="exit" nodeType="afterEffect" presetSubtype="0" presetID="1" grpId="5" fill="hold">
                                  <p:stCondLst>
                                    <p:cond delay="0"/>
                                  </p:stCondLst>
                                  <p:iterate type="el" backwards="0">
                                    <p:tmAbs val="0"/>
                                  </p:iterate>
                                  <p:childTnLst>
                                    <p:set>
                                      <p:cBhvr>
                                        <p:cTn id="22" fill="hold">
                                          <p:stCondLst>
                                            <p:cond delay="0"/>
                                          </p:stCondLst>
                                        </p:cTn>
                                        <p:tgtEl>
                                          <p:spTgt spid="619"/>
                                        </p:tgtEl>
                                        <p:attrNameLst>
                                          <p:attrName>style.visibility</p:attrName>
                                        </p:attrNameLst>
                                      </p:cBhvr>
                                      <p:to>
                                        <p:strVal val="hidden"/>
                                      </p:to>
                                    </p:set>
                                  </p:childTnLst>
                                </p:cTn>
                              </p:par>
                            </p:childTnLst>
                          </p:cTn>
                        </p:par>
                        <p:par>
                          <p:cTn id="23" fill="hold">
                            <p:stCondLst>
                              <p:cond delay="0"/>
                            </p:stCondLst>
                            <p:childTnLst>
                              <p:par>
                                <p:cTn id="24" presetClass="exit" nodeType="afterEffect" presetSubtype="0" presetID="1" grpId="6" fill="hold">
                                  <p:stCondLst>
                                    <p:cond delay="0"/>
                                  </p:stCondLst>
                                  <p:iterate type="el" backwards="0">
                                    <p:tmAbs val="0"/>
                                  </p:iterate>
                                  <p:childTnLst>
                                    <p:set>
                                      <p:cBhvr>
                                        <p:cTn id="25" fill="hold">
                                          <p:stCondLst>
                                            <p:cond delay="0"/>
                                          </p:stCondLst>
                                        </p:cTn>
                                        <p:tgtEl>
                                          <p:spTgt spid="622"/>
                                        </p:tgtEl>
                                        <p:attrNameLst>
                                          <p:attrName>style.visibility</p:attrName>
                                        </p:attrNameLst>
                                      </p:cBhvr>
                                      <p:to>
                                        <p:strVal val="hidden"/>
                                      </p:to>
                                    </p:set>
                                  </p:childTnLst>
                                </p:cTn>
                              </p:par>
                            </p:childTnLst>
                          </p:cTn>
                        </p:par>
                        <p:par>
                          <p:cTn id="26" fill="hold">
                            <p:stCondLst>
                              <p:cond delay="0"/>
                            </p:stCondLst>
                            <p:childTnLst>
                              <p:par>
                                <p:cTn id="27" presetClass="emph" nodeType="withEffect" presetSubtype="0" presetID="6" grpId="7" accel="50000" decel="50000" fill="hold">
                                  <p:stCondLst>
                                    <p:cond delay="0"/>
                                  </p:stCondLst>
                                  <p:childTnLst>
                                    <p:animScale>
                                      <p:cBhvr>
                                        <p:cTn id="28" dur="1000" fill="hold"/>
                                        <p:tgtEl>
                                          <p:spTgt spid="613"/>
                                        </p:tgtEl>
                                      </p:cBhvr>
                                      <p:by x="200000" y="200000"/>
                                    </p:animScale>
                                  </p:childTnLst>
                                </p:cTn>
                              </p:par>
                            </p:childTnLst>
                          </p:cTn>
                        </p:par>
                        <p:par>
                          <p:cTn id="29" fill="hold">
                            <p:stCondLst>
                              <p:cond delay="0"/>
                            </p:stCondLst>
                            <p:childTnLst>
                              <p:par>
                                <p:cTn id="30" presetClass="path" nodeType="withEffect" presetSubtype="0" presetID="-1" grpId="8" accel="50000" decel="50000" fill="hold">
                                  <p:stCondLst>
                                    <p:cond delay="0"/>
                                  </p:stCondLst>
                                  <p:childTnLst>
                                    <p:animMotion path="M 0.000000 0.000000 L 0.000000 0.318519" origin="layout" pathEditMode="relative">
                                      <p:cBhvr>
                                        <p:cTn id="31" dur="1000" fill="hold"/>
                                        <p:tgtEl>
                                          <p:spTgt spid="613"/>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62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8" presetID="22" grpId="10" fill="hold">
                                  <p:stCondLst>
                                    <p:cond delay="0"/>
                                  </p:stCondLst>
                                  <p:iterate type="el" backwards="0">
                                    <p:tmAbs val="0"/>
                                  </p:iterate>
                                  <p:childTnLst>
                                    <p:set>
                                      <p:cBhvr>
                                        <p:cTn id="39" fill="hold"/>
                                        <p:tgtEl>
                                          <p:spTgt spid="631"/>
                                        </p:tgtEl>
                                        <p:attrNameLst>
                                          <p:attrName>style.visibility</p:attrName>
                                        </p:attrNameLst>
                                      </p:cBhvr>
                                      <p:to>
                                        <p:strVal val="visible"/>
                                      </p:to>
                                    </p:set>
                                    <p:animEffect filter="wipe(left)" transition="in">
                                      <p:cBhvr>
                                        <p:cTn id="40" dur="1000"/>
                                        <p:tgtEl>
                                          <p:spTgt spid="631"/>
                                        </p:tgtEl>
                                      </p:cBhvr>
                                    </p:animEffect>
                                  </p:childTnLst>
                                </p:cTn>
                              </p:par>
                            </p:childTnLst>
                          </p:cTn>
                        </p:par>
                      </p:childTnLst>
                    </p:cTn>
                  </p:par>
                  <p:par>
                    <p:cTn id="41" fill="hold">
                      <p:stCondLst>
                        <p:cond delay="indefinite"/>
                      </p:stCondLst>
                      <p:childTnLst>
                        <p:par>
                          <p:cTn id="42" fill="hold">
                            <p:stCondLst>
                              <p:cond delay="0"/>
                            </p:stCondLst>
                            <p:childTnLst>
                              <p:par>
                                <p:cTn id="43" presetClass="exit" nodeType="clickEffect" presetSubtype="0" presetID="1" grpId="11" fill="hold">
                                  <p:stCondLst>
                                    <p:cond delay="0"/>
                                  </p:stCondLst>
                                  <p:iterate type="el" backwards="0">
                                    <p:tmAbs val="0"/>
                                  </p:iterate>
                                  <p:childTnLst>
                                    <p:set>
                                      <p:cBhvr>
                                        <p:cTn id="44" fill="hold">
                                          <p:stCondLst>
                                            <p:cond delay="0"/>
                                          </p:stCondLst>
                                        </p:cTn>
                                        <p:tgtEl>
                                          <p:spTgt spid="631"/>
                                        </p:tgtEl>
                                        <p:attrNameLst>
                                          <p:attrName>style.visibility</p:attrName>
                                        </p:attrNameLst>
                                      </p:cBhvr>
                                      <p:to>
                                        <p:strVal val="hidden"/>
                                      </p:to>
                                    </p:set>
                                  </p:childTnLst>
                                </p:cTn>
                              </p:par>
                            </p:childTnLst>
                          </p:cTn>
                        </p:par>
                        <p:par>
                          <p:cTn id="45" fill="hold">
                            <p:stCondLst>
                              <p:cond delay="0"/>
                            </p:stCondLst>
                            <p:childTnLst>
                              <p:par>
                                <p:cTn id="46" presetClass="entr" nodeType="afterEffect" presetSubtype="8" presetID="22" grpId="12" fill="hold">
                                  <p:stCondLst>
                                    <p:cond delay="0"/>
                                  </p:stCondLst>
                                  <p:iterate type="el" backwards="0">
                                    <p:tmAbs val="0"/>
                                  </p:iterate>
                                  <p:childTnLst>
                                    <p:set>
                                      <p:cBhvr>
                                        <p:cTn id="47" fill="hold"/>
                                        <p:tgtEl>
                                          <p:spTgt spid="634"/>
                                        </p:tgtEl>
                                        <p:attrNameLst>
                                          <p:attrName>style.visibility</p:attrName>
                                        </p:attrNameLst>
                                      </p:cBhvr>
                                      <p:to>
                                        <p:strVal val="visible"/>
                                      </p:to>
                                    </p:set>
                                    <p:animEffect filter="wipe(left)" transition="in">
                                      <p:cBhvr>
                                        <p:cTn id="48" dur="1000"/>
                                        <p:tgtEl>
                                          <p:spTgt spid="634"/>
                                        </p:tgtEl>
                                      </p:cBhvr>
                                    </p:animEffect>
                                  </p:childTnLst>
                                </p:cTn>
                              </p:par>
                            </p:childTnLst>
                          </p:cTn>
                        </p:par>
                      </p:childTnLst>
                    </p:cTn>
                  </p:par>
                  <p:par>
                    <p:cTn id="49" fill="hold">
                      <p:stCondLst>
                        <p:cond delay="indefinite"/>
                      </p:stCondLst>
                      <p:childTnLst>
                        <p:par>
                          <p:cTn id="50" fill="hold">
                            <p:stCondLst>
                              <p:cond delay="0"/>
                            </p:stCondLst>
                            <p:childTnLst>
                              <p:par>
                                <p:cTn id="51" presetClass="exit" nodeType="clickEffect" presetSubtype="0" presetID="1" grpId="13" fill="hold">
                                  <p:stCondLst>
                                    <p:cond delay="0"/>
                                  </p:stCondLst>
                                  <p:iterate type="el" backwards="0">
                                    <p:tmAbs val="0"/>
                                  </p:iterate>
                                  <p:childTnLst>
                                    <p:set>
                                      <p:cBhvr>
                                        <p:cTn id="52" fill="hold">
                                          <p:stCondLst>
                                            <p:cond delay="0"/>
                                          </p:stCondLst>
                                        </p:cTn>
                                        <p:tgtEl>
                                          <p:spTgt spid="634"/>
                                        </p:tgtEl>
                                        <p:attrNameLst>
                                          <p:attrName>style.visibility</p:attrName>
                                        </p:attrNameLst>
                                      </p:cBhvr>
                                      <p:to>
                                        <p:strVal val="hidden"/>
                                      </p:to>
                                    </p:set>
                                  </p:childTnLst>
                                </p:cTn>
                              </p:par>
                            </p:childTnLst>
                          </p:cTn>
                        </p:par>
                        <p:par>
                          <p:cTn id="53" fill="hold">
                            <p:stCondLst>
                              <p:cond delay="0"/>
                            </p:stCondLst>
                            <p:childTnLst>
                              <p:par>
                                <p:cTn id="54" presetClass="entr" nodeType="afterEffect" presetSubtype="8" presetID="22" grpId="14" fill="hold">
                                  <p:stCondLst>
                                    <p:cond delay="0"/>
                                  </p:stCondLst>
                                  <p:iterate type="el" backwards="0">
                                    <p:tmAbs val="0"/>
                                  </p:iterate>
                                  <p:childTnLst>
                                    <p:set>
                                      <p:cBhvr>
                                        <p:cTn id="55" fill="hold"/>
                                        <p:tgtEl>
                                          <p:spTgt spid="637"/>
                                        </p:tgtEl>
                                        <p:attrNameLst>
                                          <p:attrName>style.visibility</p:attrName>
                                        </p:attrNameLst>
                                      </p:cBhvr>
                                      <p:to>
                                        <p:strVal val="visible"/>
                                      </p:to>
                                    </p:set>
                                    <p:animEffect filter="wipe(left)" transition="in">
                                      <p:cBhvr>
                                        <p:cTn id="56" dur="1000"/>
                                        <p:tgtEl>
                                          <p:spTgt spid="637"/>
                                        </p:tgtEl>
                                      </p:cBhvr>
                                    </p:animEffect>
                                  </p:childTnLst>
                                </p:cTn>
                              </p:par>
                            </p:childTnLst>
                          </p:cTn>
                        </p:par>
                      </p:childTnLst>
                    </p:cTn>
                  </p:par>
                  <p:par>
                    <p:cTn id="57" fill="hold">
                      <p:stCondLst>
                        <p:cond delay="indefinite"/>
                      </p:stCondLst>
                      <p:childTnLst>
                        <p:par>
                          <p:cTn id="58" fill="hold">
                            <p:stCondLst>
                              <p:cond delay="0"/>
                            </p:stCondLst>
                            <p:childTnLst>
                              <p:par>
                                <p:cTn id="59" presetClass="exit" nodeType="clickEffect" presetSubtype="0" presetID="1" grpId="15" fill="hold">
                                  <p:stCondLst>
                                    <p:cond delay="0"/>
                                  </p:stCondLst>
                                  <p:iterate type="el" backwards="0">
                                    <p:tmAbs val="0"/>
                                  </p:iterate>
                                  <p:childTnLst>
                                    <p:set>
                                      <p:cBhvr>
                                        <p:cTn id="60" fill="hold">
                                          <p:stCondLst>
                                            <p:cond delay="0"/>
                                          </p:stCondLst>
                                        </p:cTn>
                                        <p:tgtEl>
                                          <p:spTgt spid="637"/>
                                        </p:tgtEl>
                                        <p:attrNameLst>
                                          <p:attrName>style.visibility</p:attrName>
                                        </p:attrNameLst>
                                      </p:cBhvr>
                                      <p:to>
                                        <p:strVal val="hidden"/>
                                      </p:to>
                                    </p:set>
                                  </p:childTnLst>
                                </p:cTn>
                              </p:par>
                            </p:childTnLst>
                          </p:cTn>
                        </p:par>
                        <p:par>
                          <p:cTn id="61" fill="hold">
                            <p:stCondLst>
                              <p:cond delay="0"/>
                            </p:stCondLst>
                            <p:childTnLst>
                              <p:par>
                                <p:cTn id="62" presetClass="entr" nodeType="afterEffect" presetSubtype="8" presetID="22" grpId="16" fill="hold">
                                  <p:stCondLst>
                                    <p:cond delay="0"/>
                                  </p:stCondLst>
                                  <p:iterate type="el" backwards="0">
                                    <p:tmAbs val="0"/>
                                  </p:iterate>
                                  <p:childTnLst>
                                    <p:set>
                                      <p:cBhvr>
                                        <p:cTn id="63" fill="hold"/>
                                        <p:tgtEl>
                                          <p:spTgt spid="640"/>
                                        </p:tgtEl>
                                        <p:attrNameLst>
                                          <p:attrName>style.visibility</p:attrName>
                                        </p:attrNameLst>
                                      </p:cBhvr>
                                      <p:to>
                                        <p:strVal val="visible"/>
                                      </p:to>
                                    </p:set>
                                    <p:animEffect filter="wipe(left)" transition="in">
                                      <p:cBhvr>
                                        <p:cTn id="64" dur="1000"/>
                                        <p:tgtEl>
                                          <p:spTgt spid="640"/>
                                        </p:tgtEl>
                                      </p:cBhvr>
                                    </p:animEffect>
                                  </p:childTnLst>
                                </p:cTn>
                              </p:par>
                            </p:childTnLst>
                          </p:cTn>
                        </p:par>
                      </p:childTnLst>
                    </p:cTn>
                  </p:par>
                  <p:par>
                    <p:cTn id="65" fill="hold">
                      <p:stCondLst>
                        <p:cond delay="indefinite"/>
                      </p:stCondLst>
                      <p:childTnLst>
                        <p:par>
                          <p:cTn id="66" fill="hold">
                            <p:stCondLst>
                              <p:cond delay="0"/>
                            </p:stCondLst>
                            <p:childTnLst>
                              <p:par>
                                <p:cTn id="67" presetClass="exit" nodeType="clickEffect" presetSubtype="0" presetID="1" grpId="17" fill="hold">
                                  <p:stCondLst>
                                    <p:cond delay="0"/>
                                  </p:stCondLst>
                                  <p:iterate type="el" backwards="0">
                                    <p:tmAbs val="0"/>
                                  </p:iterate>
                                  <p:childTnLst>
                                    <p:set>
                                      <p:cBhvr>
                                        <p:cTn id="68" fill="hold">
                                          <p:stCondLst>
                                            <p:cond delay="0"/>
                                          </p:stCondLst>
                                        </p:cTn>
                                        <p:tgtEl>
                                          <p:spTgt spid="640"/>
                                        </p:tgtEl>
                                        <p:attrNameLst>
                                          <p:attrName>style.visibility</p:attrName>
                                        </p:attrNameLst>
                                      </p:cBhvr>
                                      <p:to>
                                        <p:strVal val="hidden"/>
                                      </p:to>
                                    </p:set>
                                  </p:childTnLst>
                                </p:cTn>
                              </p:par>
                            </p:childTnLst>
                          </p:cTn>
                        </p:par>
                        <p:par>
                          <p:cTn id="69" fill="hold">
                            <p:stCondLst>
                              <p:cond delay="0"/>
                            </p:stCondLst>
                            <p:childTnLst>
                              <p:par>
                                <p:cTn id="70" presetClass="entr" nodeType="afterEffect" presetSubtype="8" presetID="22" grpId="18" fill="hold">
                                  <p:stCondLst>
                                    <p:cond delay="0"/>
                                  </p:stCondLst>
                                  <p:iterate type="el" backwards="0">
                                    <p:tmAbs val="0"/>
                                  </p:iterate>
                                  <p:childTnLst>
                                    <p:set>
                                      <p:cBhvr>
                                        <p:cTn id="71" fill="hold"/>
                                        <p:tgtEl>
                                          <p:spTgt spid="643"/>
                                        </p:tgtEl>
                                        <p:attrNameLst>
                                          <p:attrName>style.visibility</p:attrName>
                                        </p:attrNameLst>
                                      </p:cBhvr>
                                      <p:to>
                                        <p:strVal val="visible"/>
                                      </p:to>
                                    </p:set>
                                    <p:animEffect filter="wipe(left)" transition="in">
                                      <p:cBhvr>
                                        <p:cTn id="72" dur="1000"/>
                                        <p:tgtEl>
                                          <p:spTgt spid="643"/>
                                        </p:tgtEl>
                                      </p:cBhvr>
                                    </p:animEffect>
                                  </p:childTnLst>
                                </p:cTn>
                              </p:par>
                            </p:childTnLst>
                          </p:cTn>
                        </p:par>
                      </p:childTnLst>
                    </p:cTn>
                  </p:par>
                  <p:par>
                    <p:cTn id="73" fill="hold">
                      <p:stCondLst>
                        <p:cond delay="indefinite"/>
                      </p:stCondLst>
                      <p:childTnLst>
                        <p:par>
                          <p:cTn id="74" fill="hold">
                            <p:stCondLst>
                              <p:cond delay="0"/>
                            </p:stCondLst>
                            <p:childTnLst>
                              <p:par>
                                <p:cTn id="75" presetClass="exit" nodeType="clickEffect" presetSubtype="0" presetID="1" grpId="19" fill="hold">
                                  <p:stCondLst>
                                    <p:cond delay="0"/>
                                  </p:stCondLst>
                                  <p:iterate type="el" backwards="0">
                                    <p:tmAbs val="0"/>
                                  </p:iterate>
                                  <p:childTnLst>
                                    <p:set>
                                      <p:cBhvr>
                                        <p:cTn id="76" fill="hold">
                                          <p:stCondLst>
                                            <p:cond delay="0"/>
                                          </p:stCondLst>
                                        </p:cTn>
                                        <p:tgtEl>
                                          <p:spTgt spid="64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9" grpId="5"/>
      <p:bldP build="whole" bldLvl="1" animBg="1" rev="0" advAuto="0" spid="631" grpId="11"/>
      <p:bldP build="whole" bldLvl="1" animBg="1" rev="0" advAuto="0" spid="613" grpId="7"/>
      <p:bldP build="whole" bldLvl="1" animBg="1" rev="0" advAuto="0" spid="616" grpId="4"/>
      <p:bldP build="whole" bldLvl="1" animBg="1" rev="0" advAuto="0" spid="622" grpId="3"/>
      <p:bldP build="whole" bldLvl="1" animBg="1" rev="0" advAuto="0" spid="634" grpId="12"/>
      <p:bldP build="whole" bldLvl="1" animBg="1" rev="0" advAuto="0" spid="622" grpId="6"/>
      <p:bldP build="whole" bldLvl="1" animBg="1" rev="0" advAuto="0" spid="634" grpId="13"/>
      <p:bldP build="whole" bldLvl="1" animBg="1" rev="0" advAuto="0" spid="627" grpId="9"/>
      <p:bldP build="whole" bldLvl="1" animBg="1" rev="0" advAuto="0" spid="616" grpId="1"/>
      <p:bldP build="whole" bldLvl="1" animBg="1" rev="0" advAuto="0" spid="631" grpId="10"/>
      <p:bldP build="whole" bldLvl="1" animBg="1" rev="0" advAuto="0" spid="637" grpId="14"/>
      <p:bldP build="whole" bldLvl="1" animBg="1" rev="0" advAuto="0" spid="637" grpId="15"/>
      <p:bldP build="whole" bldLvl="1" animBg="1" rev="0" advAuto="0" spid="640" grpId="16"/>
      <p:bldP build="whole" bldLvl="1" animBg="1" rev="0" advAuto="0" spid="640" grpId="17"/>
      <p:bldP build="whole" bldLvl="1" animBg="1" rev="0" advAuto="0" spid="643" grpId="18"/>
      <p:bldP build="whole" bldLvl="1" animBg="1" rev="0" advAuto="0" spid="643" grpId="19"/>
      <p:bldP build="whole" bldLvl="1" animBg="1" rev="0" advAuto="0" spid="619" grpId="2"/>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47" name="WHEN?"/>
          <p:cNvSpPr txBox="1"/>
          <p:nvPr/>
        </p:nvSpPr>
        <p:spPr>
          <a:xfrm>
            <a:off x="1303706" y="781184"/>
            <a:ext cx="21776589" cy="121536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lnSpc>
                <a:spcPct val="80000"/>
              </a:lnSpc>
              <a:defRPr sz="30000"/>
            </a:pPr>
          </a:p>
          <a:p>
            <a:pPr algn="l" defTabSz="457200">
              <a:lnSpc>
                <a:spcPct val="80000"/>
              </a:lnSpc>
              <a:defRPr sz="30000"/>
            </a:pPr>
            <a:r>
              <a:t>WHEN?</a:t>
            </a:r>
          </a:p>
        </p:txBody>
      </p:sp>
      <p:pic>
        <p:nvPicPr>
          <p:cNvPr id="648" name="logo-white.png" descr="logo-white.png"/>
          <p:cNvPicPr>
            <a:picLocks noChangeAspect="1"/>
          </p:cNvPicPr>
          <p:nvPr/>
        </p:nvPicPr>
        <p:blipFill>
          <a:blip r:embed="rId2">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47">
                                            <p:bg/>
                                          </p:spTgt>
                                        </p:tgtEl>
                                        <p:attrNameLst>
                                          <p:attrName>style.visibility</p:attrName>
                                        </p:attrNameLst>
                                      </p:cBhvr>
                                      <p:to>
                                        <p:strVal val="visible"/>
                                      </p:to>
                                    </p:set>
                                    <p:animEffect filter="dissolve" transition="in">
                                      <p:cBhvr>
                                        <p:cTn id="7" dur="500"/>
                                        <p:tgtEl>
                                          <p:spTgt spid="647">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647">
                                            <p:txEl>
                                              <p:pRg st="0" end="0"/>
                                            </p:txEl>
                                          </p:spTgt>
                                        </p:tgtEl>
                                        <p:attrNameLst>
                                          <p:attrName>style.visibility</p:attrName>
                                        </p:attrNameLst>
                                      </p:cBhvr>
                                      <p:to>
                                        <p:strVal val="visible"/>
                                      </p:to>
                                    </p:set>
                                    <p:animEffect filter="dissolve" transition="in">
                                      <p:cBhvr>
                                        <p:cTn id="10" dur="500"/>
                                        <p:tgtEl>
                                          <p:spTgt spid="647">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647">
                                            <p:txEl>
                                              <p:pRg st="1" end="1"/>
                                            </p:txEl>
                                          </p:spTgt>
                                        </p:tgtEl>
                                        <p:attrNameLst>
                                          <p:attrName>style.visibility</p:attrName>
                                        </p:attrNameLst>
                                      </p:cBhvr>
                                      <p:to>
                                        <p:strVal val="visible"/>
                                      </p:to>
                                    </p:set>
                                    <p:animEffect filter="dissolve" transition="in">
                                      <p:cBhvr>
                                        <p:cTn id="14" dur="500"/>
                                        <p:tgtEl>
                                          <p:spTgt spid="647">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647">
                                            <p:txEl>
                                              <p:pRg st="2" end="2"/>
                                            </p:txEl>
                                          </p:spTgt>
                                        </p:tgtEl>
                                        <p:attrNameLst>
                                          <p:attrName>style.visibility</p:attrName>
                                        </p:attrNameLst>
                                      </p:cBhvr>
                                      <p:to>
                                        <p:strVal val="visible"/>
                                      </p:to>
                                    </p:set>
                                    <p:animEffect filter="dissolve" transition="in">
                                      <p:cBhvr>
                                        <p:cTn id="18" dur="500"/>
                                        <p:tgtEl>
                                          <p:spTgt spid="647">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47" grpId="1"/>
    </p:bld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650" name="1261982.png" descr="1261982.png"/>
          <p:cNvPicPr>
            <a:picLocks noChangeAspect="1"/>
          </p:cNvPicPr>
          <p:nvPr/>
        </p:nvPicPr>
        <p:blipFill>
          <a:blip r:embed="rId3">
            <a:alphaModFix amt="20000"/>
            <a:extLst/>
          </a:blip>
          <a:stretch>
            <a:fillRect/>
          </a:stretch>
        </p:blipFill>
        <p:spPr>
          <a:xfrm>
            <a:off x="9840627" y="0"/>
            <a:ext cx="14543373" cy="13716000"/>
          </a:xfrm>
          <a:prstGeom prst="rect">
            <a:avLst/>
          </a:prstGeom>
          <a:ln w="12700">
            <a:miter lim="400000"/>
          </a:ln>
        </p:spPr>
      </p:pic>
      <p:sp>
        <p:nvSpPr>
          <p:cNvPr id="651" name="Critical, creative, and…"/>
          <p:cNvSpPr txBox="1"/>
          <p:nvPr/>
        </p:nvSpPr>
        <p:spPr>
          <a:xfrm>
            <a:off x="1417027" y="3348679"/>
            <a:ext cx="19869151" cy="70186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defTabSz="457200">
              <a:defRPr sz="15000"/>
            </a:pPr>
            <a:r>
              <a:t>Critical, creative, and</a:t>
            </a:r>
          </a:p>
          <a:p>
            <a:pPr algn="just" defTabSz="457200">
              <a:defRPr sz="15000"/>
            </a:pPr>
            <a:r>
              <a:t>independent thinkers.</a:t>
            </a:r>
          </a:p>
          <a:p>
            <a:pPr algn="just" defTabSz="457200">
              <a:defRPr sz="15000"/>
            </a:pPr>
            <a:r>
              <a:t>Adaptable to change.</a:t>
            </a:r>
          </a:p>
        </p:txBody>
      </p:sp>
      <p:pic>
        <p:nvPicPr>
          <p:cNvPr id="652" name="logo-white.png" descr="logo-white.png"/>
          <p:cNvPicPr>
            <a:picLocks noChangeAspect="1"/>
          </p:cNvPicPr>
          <p:nvPr/>
        </p:nvPicPr>
        <p:blipFill>
          <a:blip r:embed="rId4">
            <a:alphaModFix amt="19533"/>
            <a:extLst/>
          </a:blip>
          <a:stretch>
            <a:fillRect/>
          </a:stretch>
        </p:blipFill>
        <p:spPr>
          <a:xfrm>
            <a:off x="22771199" y="12084704"/>
            <a:ext cx="1399184" cy="1399184"/>
          </a:xfrm>
          <a:prstGeom prst="rect">
            <a:avLst/>
          </a:prstGeom>
          <a:ln w="12700">
            <a:miter lim="400000"/>
          </a:ln>
        </p:spPr>
      </p:pic>
      <p:pic>
        <p:nvPicPr>
          <p:cNvPr id="653" name="iu-12.jpeg" descr="iu-12.jpeg"/>
          <p:cNvPicPr>
            <a:picLocks noChangeAspect="1"/>
          </p:cNvPicPr>
          <p:nvPr/>
        </p:nvPicPr>
        <p:blipFill>
          <a:blip r:embed="rId5">
            <a:extLst/>
          </a:blip>
          <a:stretch>
            <a:fillRect/>
          </a:stretch>
        </p:blipFill>
        <p:spPr>
          <a:xfrm>
            <a:off x="24964132" y="-2068513"/>
            <a:ext cx="8102601" cy="6083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5" grpId="1" fill="hold">
                                  <p:stCondLst>
                                    <p:cond delay="0"/>
                                  </p:stCondLst>
                                  <p:iterate type="el" backwards="0">
                                    <p:tmAbs val="0"/>
                                  </p:iterate>
                                  <p:childTnLst>
                                    <p:set>
                                      <p:cBhvr>
                                        <p:cTn id="6" fill="hold"/>
                                        <p:tgtEl>
                                          <p:spTgt spid="650"/>
                                        </p:tgtEl>
                                        <p:attrNameLst>
                                          <p:attrName>style.visibility</p:attrName>
                                        </p:attrNameLst>
                                      </p:cBhvr>
                                      <p:to>
                                        <p:strVal val="visible"/>
                                      </p:to>
                                    </p:set>
                                    <p:anim calcmode="lin" valueType="num">
                                      <p:cBhvr>
                                        <p:cTn id="7" dur="1500" fill="hold"/>
                                        <p:tgtEl>
                                          <p:spTgt spid="650"/>
                                        </p:tgtEl>
                                        <p:attrNameLst>
                                          <p:attrName>ppt_w</p:attrName>
                                        </p:attrNameLst>
                                      </p:cBhvr>
                                      <p:tavLst>
                                        <p:tav tm="0">
                                          <p:val>
                                            <p:fltVal val="0"/>
                                          </p:val>
                                        </p:tav>
                                        <p:tav tm="100000">
                                          <p:val>
                                            <p:strVal val="#ppt_w"/>
                                          </p:val>
                                        </p:tav>
                                      </p:tavLst>
                                    </p:anim>
                                    <p:anim calcmode="lin" valueType="num">
                                      <p:cBhvr>
                                        <p:cTn id="8" dur="1500" fill="hold"/>
                                        <p:tgtEl>
                                          <p:spTgt spid="650"/>
                                        </p:tgtEl>
                                        <p:attrNameLst>
                                          <p:attrName>ppt_h</p:attrName>
                                        </p:attrNameLst>
                                      </p:cBhvr>
                                      <p:tavLst>
                                        <p:tav tm="0">
                                          <p:val>
                                            <p:fltVal val="0"/>
                                          </p:val>
                                        </p:tav>
                                        <p:tav tm="100000">
                                          <p:val>
                                            <p:strVal val="#ppt_h"/>
                                          </p:val>
                                        </p:tav>
                                      </p:tavLst>
                                    </p:anim>
                                    <p:anim calcmode="lin" valueType="num">
                                      <p:cBhvr>
                                        <p:cTn id="9" dur="1500" fill="hold"/>
                                        <p:tgtEl>
                                          <p:spTgt spid="650"/>
                                        </p:tgtEl>
                                        <p:attrNameLst>
                                          <p:attrName>ppt_x</p:attrName>
                                        </p:attrNameLst>
                                      </p:cBhvr>
                                      <p:tavLst>
                                        <p:tav tm="0" fmla="#ppt_x+(cos(-2*pi*(1-$))*-#ppt_x-sin(-2*pi*(1-$))*(1-#ppt_y))*(1-$)">
                                          <p:val>
                                            <p:fltVal val="0"/>
                                          </p:val>
                                        </p:tav>
                                        <p:tav tm="100000">
                                          <p:val>
                                            <p:fltVal val="1"/>
                                          </p:val>
                                        </p:tav>
                                      </p:tavLst>
                                    </p:anim>
                                    <p:anim calcmode="lin" valueType="num">
                                      <p:cBhvr>
                                        <p:cTn id="10" dur="1500" fill="hold"/>
                                        <p:tgtEl>
                                          <p:spTgt spid="65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2" fill="hold">
                                  <p:stCondLst>
                                    <p:cond delay="0"/>
                                  </p:stCondLst>
                                  <p:iterate type="lt" backwards="0">
                                    <p:tmAbs val="100"/>
                                  </p:iterate>
                                  <p:childTnLst>
                                    <p:set>
                                      <p:cBhvr>
                                        <p:cTn id="14" fill="hold"/>
                                        <p:tgtEl>
                                          <p:spTgt spid="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0" grpId="1"/>
      <p:bldP build="whole" bldLvl="1" animBg="1" rev="0" advAuto="0" spid="651" grpId="2"/>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57" name="Heritage with inertia…"/>
          <p:cNvSpPr txBox="1"/>
          <p:nvPr/>
        </p:nvSpPr>
        <p:spPr>
          <a:xfrm>
            <a:off x="1417027" y="3348679"/>
            <a:ext cx="18985231" cy="70186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defTabSz="457200">
              <a:defRPr sz="15000"/>
            </a:pPr>
            <a:r>
              <a:t>Heritage with inertia</a:t>
            </a:r>
          </a:p>
          <a:p>
            <a:pPr algn="just" defTabSz="457200">
              <a:defRPr sz="15000"/>
            </a:pPr>
            <a:r>
              <a:t>meets adaptivity and</a:t>
            </a:r>
          </a:p>
          <a:p>
            <a:pPr algn="just" defTabSz="457200">
              <a:defRPr sz="15000"/>
            </a:pPr>
            <a:r>
              <a:t>creativity.</a:t>
            </a:r>
          </a:p>
        </p:txBody>
      </p:sp>
      <p:pic>
        <p:nvPicPr>
          <p:cNvPr id="658" name="logo-white.png" descr="logo-white.png"/>
          <p:cNvPicPr>
            <a:picLocks noChangeAspect="1"/>
          </p:cNvPicPr>
          <p:nvPr/>
        </p:nvPicPr>
        <p:blipFill>
          <a:blip r:embed="rId2">
            <a:alphaModFix amt="19533"/>
            <a:extLst/>
          </a:blip>
          <a:stretch>
            <a:fillRect/>
          </a:stretch>
        </p:blipFill>
        <p:spPr>
          <a:xfrm>
            <a:off x="22771199" y="12084704"/>
            <a:ext cx="1399184" cy="1399184"/>
          </a:xfrm>
          <a:prstGeom prst="rect">
            <a:avLst/>
          </a:prstGeom>
          <a:ln w="12700">
            <a:miter lim="400000"/>
          </a:ln>
        </p:spPr>
      </p:pic>
      <p:pic>
        <p:nvPicPr>
          <p:cNvPr id="659" name="iu-12.jpeg" descr="iu-12.jpeg"/>
          <p:cNvPicPr>
            <a:picLocks noChangeAspect="1"/>
          </p:cNvPicPr>
          <p:nvPr/>
        </p:nvPicPr>
        <p:blipFill>
          <a:blip r:embed="rId3">
            <a:extLst/>
          </a:blip>
          <a:stretch>
            <a:fillRect/>
          </a:stretch>
        </p:blipFill>
        <p:spPr>
          <a:xfrm>
            <a:off x="24830782" y="-4157022"/>
            <a:ext cx="8102601" cy="6083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7"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61" name="Re-use the GAL-TAN scale to create noise.…"/>
          <p:cNvSpPr txBox="1"/>
          <p:nvPr/>
        </p:nvSpPr>
        <p:spPr>
          <a:xfrm>
            <a:off x="1303705" y="2028509"/>
            <a:ext cx="11451460" cy="79317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pPr>
            <a:r>
              <a:t>Re-use the GAL-TAN scale to create noise. </a:t>
            </a:r>
          </a:p>
          <a:p>
            <a:pPr algn="l" defTabSz="457200">
              <a:defRPr sz="5000"/>
            </a:pPr>
          </a:p>
          <a:p>
            <a:pPr algn="l" defTabSz="457200">
              <a:defRPr sz="5000"/>
            </a:pPr>
          </a:p>
          <a:p>
            <a:pPr algn="l" defTabSz="457200">
              <a:defRPr b="0" sz="5000">
                <a:latin typeface="Helvetica Neue Light"/>
                <a:ea typeface="Helvetica Neue Light"/>
                <a:cs typeface="Helvetica Neue Light"/>
                <a:sym typeface="Helvetica Neue Light"/>
              </a:defRPr>
            </a:pPr>
            <a:r>
              <a:t>Traditional, Authority and Negatory</a:t>
            </a:r>
          </a:p>
          <a:p>
            <a:pPr algn="l" defTabSz="457200">
              <a:defRPr b="0" sz="5000">
                <a:latin typeface="Helvetica Neue Light"/>
                <a:ea typeface="Helvetica Neue Light"/>
                <a:cs typeface="Helvetica Neue Light"/>
                <a:sym typeface="Helvetica Neue Light"/>
              </a:defRPr>
            </a:pPr>
          </a:p>
          <a:p>
            <a:pPr algn="l" defTabSz="457200">
              <a:defRPr b="0" sz="5000">
                <a:latin typeface="+mn-lt"/>
                <a:ea typeface="+mn-ea"/>
                <a:cs typeface="+mn-cs"/>
                <a:sym typeface="Helvetica Neue Medium"/>
              </a:defRPr>
            </a:pPr>
            <a:r>
              <a:t>versus</a:t>
            </a:r>
            <a:endParaRPr b="1">
              <a:latin typeface="Helvetica Neue"/>
              <a:ea typeface="Helvetica Neue"/>
              <a:cs typeface="Helvetica Neue"/>
              <a:sym typeface="Helvetica Neue"/>
            </a:endParaRPr>
          </a:p>
          <a:p>
            <a:pPr algn="l" defTabSz="457200">
              <a:defRPr b="0" sz="5000">
                <a:latin typeface="Helvetica Neue Light"/>
                <a:ea typeface="Helvetica Neue Light"/>
                <a:cs typeface="Helvetica Neue Light"/>
                <a:sym typeface="Helvetica Neue Light"/>
              </a:defRPr>
            </a:pPr>
          </a:p>
          <a:p>
            <a:pPr algn="l" defTabSz="457200">
              <a:defRPr sz="5000"/>
            </a:pPr>
            <a:r>
              <a:t>Global, Adaptive and Limitless</a:t>
            </a:r>
          </a:p>
        </p:txBody>
      </p:sp>
      <p:pic>
        <p:nvPicPr>
          <p:cNvPr id="662" name="logo-white.png" descr="logo-white.png"/>
          <p:cNvPicPr>
            <a:picLocks noChangeAspect="1"/>
          </p:cNvPicPr>
          <p:nvPr/>
        </p:nvPicPr>
        <p:blipFill>
          <a:blip r:embed="rId2">
            <a:alphaModFix amt="19533"/>
            <a:extLst/>
          </a:blip>
          <a:stretch>
            <a:fillRect/>
          </a:stretch>
        </p:blipFill>
        <p:spPr>
          <a:xfrm>
            <a:off x="22771199" y="12084704"/>
            <a:ext cx="1399184" cy="1399184"/>
          </a:xfrm>
          <a:prstGeom prst="rect">
            <a:avLst/>
          </a:prstGeom>
          <a:ln w="12700">
            <a:miter lim="400000"/>
          </a:ln>
        </p:spPr>
      </p:pic>
      <p:pic>
        <p:nvPicPr>
          <p:cNvPr id="663" name="Image" descr="Image"/>
          <p:cNvPicPr>
            <a:picLocks noChangeAspect="1"/>
          </p:cNvPicPr>
          <p:nvPr/>
        </p:nvPicPr>
        <p:blipFill>
          <a:blip r:embed="rId3">
            <a:extLst/>
          </a:blip>
          <a:stretch>
            <a:fillRect/>
          </a:stretch>
        </p:blipFill>
        <p:spPr>
          <a:xfrm>
            <a:off x="12129486" y="1159199"/>
            <a:ext cx="11397602" cy="113976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61">
                                            <p:bg/>
                                          </p:spTgt>
                                        </p:tgtEl>
                                        <p:attrNameLst>
                                          <p:attrName>style.visibility</p:attrName>
                                        </p:attrNameLst>
                                      </p:cBhvr>
                                      <p:to>
                                        <p:strVal val="visible"/>
                                      </p:to>
                                    </p:set>
                                    <p:animEffect filter="dissolve" transition="in">
                                      <p:cBhvr>
                                        <p:cTn id="7" dur="500"/>
                                        <p:tgtEl>
                                          <p:spTgt spid="661">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661">
                                            <p:txEl>
                                              <p:pRg st="0" end="0"/>
                                            </p:txEl>
                                          </p:spTgt>
                                        </p:tgtEl>
                                        <p:attrNameLst>
                                          <p:attrName>style.visibility</p:attrName>
                                        </p:attrNameLst>
                                      </p:cBhvr>
                                      <p:to>
                                        <p:strVal val="visible"/>
                                      </p:to>
                                    </p:set>
                                    <p:animEffect filter="dissolve" transition="in">
                                      <p:cBhvr>
                                        <p:cTn id="10" dur="500"/>
                                        <p:tgtEl>
                                          <p:spTgt spid="661">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661">
                                            <p:txEl>
                                              <p:pRg st="1" end="1"/>
                                            </p:txEl>
                                          </p:spTgt>
                                        </p:tgtEl>
                                        <p:attrNameLst>
                                          <p:attrName>style.visibility</p:attrName>
                                        </p:attrNameLst>
                                      </p:cBhvr>
                                      <p:to>
                                        <p:strVal val="visible"/>
                                      </p:to>
                                    </p:set>
                                    <p:animEffect filter="dissolve" transition="in">
                                      <p:cBhvr>
                                        <p:cTn id="14" dur="500"/>
                                        <p:tgtEl>
                                          <p:spTgt spid="661">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661">
                                            <p:txEl>
                                              <p:pRg st="2" end="2"/>
                                            </p:txEl>
                                          </p:spTgt>
                                        </p:tgtEl>
                                        <p:attrNameLst>
                                          <p:attrName>style.visibility</p:attrName>
                                        </p:attrNameLst>
                                      </p:cBhvr>
                                      <p:to>
                                        <p:strVal val="visible"/>
                                      </p:to>
                                    </p:set>
                                    <p:animEffect filter="dissolve" transition="in">
                                      <p:cBhvr>
                                        <p:cTn id="18" dur="500"/>
                                        <p:tgtEl>
                                          <p:spTgt spid="66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2" fill="hold">
                                  <p:stCondLst>
                                    <p:cond delay="0"/>
                                  </p:stCondLst>
                                  <p:iterate type="el" backwards="0">
                                    <p:tmAbs val="0"/>
                                  </p:iterate>
                                  <p:childTnLst>
                                    <p:set>
                                      <p:cBhvr>
                                        <p:cTn id="22" fill="hold"/>
                                        <p:tgtEl>
                                          <p:spTgt spid="663"/>
                                        </p:tgtEl>
                                        <p:attrNameLst>
                                          <p:attrName>style.visibility</p:attrName>
                                        </p:attrNameLst>
                                      </p:cBhvr>
                                      <p:to>
                                        <p:strVal val="visible"/>
                                      </p:to>
                                    </p:set>
                                    <p:animEffect filter="dissolve" transition="in">
                                      <p:cBhvr>
                                        <p:cTn id="23" dur="1000"/>
                                        <p:tgtEl>
                                          <p:spTgt spid="663"/>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ID="9" grpId="1" fill="hold">
                                  <p:stCondLst>
                                    <p:cond delay="0"/>
                                  </p:stCondLst>
                                  <p:iterate type="el" backwards="0">
                                    <p:tmAbs val="0"/>
                                  </p:iterate>
                                  <p:childTnLst>
                                    <p:set>
                                      <p:cBhvr>
                                        <p:cTn id="27" fill="hold"/>
                                        <p:tgtEl>
                                          <p:spTgt spid="661">
                                            <p:txEl>
                                              <p:pRg st="3" end="3"/>
                                            </p:txEl>
                                          </p:spTgt>
                                        </p:tgtEl>
                                        <p:attrNameLst>
                                          <p:attrName>style.visibility</p:attrName>
                                        </p:attrNameLst>
                                      </p:cBhvr>
                                      <p:to>
                                        <p:strVal val="visible"/>
                                      </p:to>
                                    </p:set>
                                    <p:animEffect filter="dissolve" transition="in">
                                      <p:cBhvr>
                                        <p:cTn id="28" dur="500"/>
                                        <p:tgtEl>
                                          <p:spTgt spid="661">
                                            <p:txEl>
                                              <p:pRg st="3" end="3"/>
                                            </p:txEl>
                                          </p:spTgt>
                                        </p:tgtEl>
                                      </p:cBhvr>
                                    </p:animEffect>
                                  </p:childTnLst>
                                </p:cTn>
                              </p:par>
                            </p:childTnLst>
                          </p:cTn>
                        </p:par>
                        <p:par>
                          <p:cTn id="29" fill="hold">
                            <p:stCondLst>
                              <p:cond delay="500"/>
                            </p:stCondLst>
                            <p:childTnLst>
                              <p:par>
                                <p:cTn id="30" presetClass="entr" nodeType="afterEffect" presetID="9" grpId="1" fill="hold">
                                  <p:stCondLst>
                                    <p:cond delay="0"/>
                                  </p:stCondLst>
                                  <p:iterate type="el" backwards="0">
                                    <p:tmAbs val="0"/>
                                  </p:iterate>
                                  <p:childTnLst>
                                    <p:set>
                                      <p:cBhvr>
                                        <p:cTn id="31" fill="hold"/>
                                        <p:tgtEl>
                                          <p:spTgt spid="661">
                                            <p:txEl>
                                              <p:pRg st="4" end="4"/>
                                            </p:txEl>
                                          </p:spTgt>
                                        </p:tgtEl>
                                        <p:attrNameLst>
                                          <p:attrName>style.visibility</p:attrName>
                                        </p:attrNameLst>
                                      </p:cBhvr>
                                      <p:to>
                                        <p:strVal val="visible"/>
                                      </p:to>
                                    </p:set>
                                    <p:animEffect filter="dissolve" transition="in">
                                      <p:cBhvr>
                                        <p:cTn id="32" dur="500"/>
                                        <p:tgtEl>
                                          <p:spTgt spid="661">
                                            <p:txEl>
                                              <p:pRg st="4" end="4"/>
                                            </p:txEl>
                                          </p:spTgt>
                                        </p:tgtEl>
                                      </p:cBhvr>
                                    </p:animEffect>
                                  </p:childTnLst>
                                </p:cTn>
                              </p:par>
                            </p:childTnLst>
                          </p:cTn>
                        </p:par>
                        <p:par>
                          <p:cTn id="33" fill="hold">
                            <p:stCondLst>
                              <p:cond delay="1000"/>
                            </p:stCondLst>
                            <p:childTnLst>
                              <p:par>
                                <p:cTn id="34" presetClass="entr" nodeType="afterEffect" presetID="9" grpId="1" fill="hold">
                                  <p:stCondLst>
                                    <p:cond delay="0"/>
                                  </p:stCondLst>
                                  <p:iterate type="el" backwards="0">
                                    <p:tmAbs val="0"/>
                                  </p:iterate>
                                  <p:childTnLst>
                                    <p:set>
                                      <p:cBhvr>
                                        <p:cTn id="35" fill="hold"/>
                                        <p:tgtEl>
                                          <p:spTgt spid="661">
                                            <p:txEl>
                                              <p:pRg st="5" end="5"/>
                                            </p:txEl>
                                          </p:spTgt>
                                        </p:tgtEl>
                                        <p:attrNameLst>
                                          <p:attrName>style.visibility</p:attrName>
                                        </p:attrNameLst>
                                      </p:cBhvr>
                                      <p:to>
                                        <p:strVal val="visible"/>
                                      </p:to>
                                    </p:set>
                                    <p:animEffect filter="dissolve" transition="in">
                                      <p:cBhvr>
                                        <p:cTn id="36" dur="500"/>
                                        <p:tgtEl>
                                          <p:spTgt spid="661">
                                            <p:txEl>
                                              <p:pRg st="5" end="5"/>
                                            </p:txEl>
                                          </p:spTgt>
                                        </p:tgtEl>
                                      </p:cBhvr>
                                    </p:animEffect>
                                  </p:childTnLst>
                                </p:cTn>
                              </p:par>
                            </p:childTnLst>
                          </p:cTn>
                        </p:par>
                        <p:par>
                          <p:cTn id="37" fill="hold">
                            <p:stCondLst>
                              <p:cond delay="1500"/>
                            </p:stCondLst>
                            <p:childTnLst>
                              <p:par>
                                <p:cTn id="38" presetClass="entr" nodeType="afterEffect" presetID="9" grpId="1" fill="hold">
                                  <p:stCondLst>
                                    <p:cond delay="0"/>
                                  </p:stCondLst>
                                  <p:iterate type="el" backwards="0">
                                    <p:tmAbs val="0"/>
                                  </p:iterate>
                                  <p:childTnLst>
                                    <p:set>
                                      <p:cBhvr>
                                        <p:cTn id="39" fill="hold"/>
                                        <p:tgtEl>
                                          <p:spTgt spid="661">
                                            <p:txEl>
                                              <p:pRg st="6" end="6"/>
                                            </p:txEl>
                                          </p:spTgt>
                                        </p:tgtEl>
                                        <p:attrNameLst>
                                          <p:attrName>style.visibility</p:attrName>
                                        </p:attrNameLst>
                                      </p:cBhvr>
                                      <p:to>
                                        <p:strVal val="visible"/>
                                      </p:to>
                                    </p:set>
                                    <p:animEffect filter="dissolve" transition="in">
                                      <p:cBhvr>
                                        <p:cTn id="40" dur="500"/>
                                        <p:tgtEl>
                                          <p:spTgt spid="661">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1" fill="hold">
                                  <p:stCondLst>
                                    <p:cond delay="0"/>
                                  </p:stCondLst>
                                  <p:iterate type="el" backwards="0">
                                    <p:tmAbs val="0"/>
                                  </p:iterate>
                                  <p:childTnLst>
                                    <p:set>
                                      <p:cBhvr>
                                        <p:cTn id="44" fill="hold"/>
                                        <p:tgtEl>
                                          <p:spTgt spid="661">
                                            <p:txEl>
                                              <p:pRg st="7" end="7"/>
                                            </p:txEl>
                                          </p:spTgt>
                                        </p:tgtEl>
                                        <p:attrNameLst>
                                          <p:attrName>style.visibility</p:attrName>
                                        </p:attrNameLst>
                                      </p:cBhvr>
                                      <p:to>
                                        <p:strVal val="visible"/>
                                      </p:to>
                                    </p:set>
                                    <p:animEffect filter="dissolve" transition="in">
                                      <p:cBhvr>
                                        <p:cTn id="45" dur="500"/>
                                        <p:tgtEl>
                                          <p:spTgt spid="661">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3" grpId="2"/>
      <p:bldP build="p" bldLvl="5" animBg="1" rev="0" advAuto="0" spid="661" grpId="1"/>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65" name="Build. Measure. Learn.…"/>
          <p:cNvSpPr txBox="1"/>
          <p:nvPr/>
        </p:nvSpPr>
        <p:spPr>
          <a:xfrm>
            <a:off x="1303705" y="2028509"/>
            <a:ext cx="11944353" cy="84143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pPr>
            <a:r>
              <a:t>Build. Measure. Learn.</a:t>
            </a:r>
          </a:p>
          <a:p>
            <a:pPr algn="l" defTabSz="457200">
              <a:defRPr sz="8000"/>
            </a:pPr>
            <a:r>
              <a:t>Do something, like in</a:t>
            </a:r>
          </a:p>
          <a:p>
            <a:pPr algn="l" defTabSz="457200">
              <a:defRPr sz="8000"/>
            </a:pPr>
            <a:r>
              <a:t>really - do something.</a:t>
            </a:r>
          </a:p>
          <a:p>
            <a:pPr algn="l" defTabSz="457200">
              <a:defRPr sz="5000"/>
            </a:pPr>
          </a:p>
          <a:p>
            <a:pPr algn="l" defTabSz="457200">
              <a:defRPr b="0" sz="5000">
                <a:latin typeface="Helvetica Neue Light"/>
                <a:ea typeface="Helvetica Neue Light"/>
                <a:cs typeface="Helvetica Neue Light"/>
                <a:sym typeface="Helvetica Neue Light"/>
              </a:defRPr>
            </a:pPr>
            <a:r>
              <a:t>Minimal - small team, scattered</a:t>
            </a:r>
          </a:p>
          <a:p>
            <a:pPr algn="l" defTabSz="457200">
              <a:defRPr b="0" sz="5000">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latin typeface="+mn-lt"/>
                <a:ea typeface="+mn-ea"/>
                <a:cs typeface="+mn-cs"/>
                <a:sym typeface="Helvetica Neue Medium"/>
              </a:defRPr>
            </a:pPr>
            <a:r>
              <a:t>Medium - standalone department</a:t>
            </a:r>
          </a:p>
          <a:p>
            <a:pPr algn="l" defTabSz="457200">
              <a:defRPr b="0" sz="5000">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sz="5000"/>
            </a:pPr>
            <a:r>
              <a:t>Maximum payback - legal entity</a:t>
            </a:r>
          </a:p>
        </p:txBody>
      </p:sp>
      <p:pic>
        <p:nvPicPr>
          <p:cNvPr id="666"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grpSp>
        <p:nvGrpSpPr>
          <p:cNvPr id="669" name="Group"/>
          <p:cNvGrpSpPr/>
          <p:nvPr/>
        </p:nvGrpSpPr>
        <p:grpSpPr>
          <a:xfrm>
            <a:off x="16447716" y="4397399"/>
            <a:ext cx="4921202" cy="4921202"/>
            <a:chOff x="0" y="0"/>
            <a:chExt cx="4921200" cy="4921200"/>
          </a:xfrm>
        </p:grpSpPr>
        <p:sp>
          <p:nvSpPr>
            <p:cNvPr id="667" name="Group"/>
            <p:cNvSpPr/>
            <p:nvPr/>
          </p:nvSpPr>
          <p:spPr>
            <a:xfrm>
              <a:off x="0" y="0"/>
              <a:ext cx="4921201" cy="49212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10000">
                  <a:solidFill>
                    <a:srgbClr val="000000"/>
                  </a:solidFill>
                  <a:latin typeface="+mn-lt"/>
                  <a:ea typeface="+mn-ea"/>
                  <a:cs typeface="+mn-cs"/>
                  <a:sym typeface="Helvetica Neue Medium"/>
                </a:defRPr>
              </a:pPr>
            </a:p>
          </p:txBody>
        </p:sp>
        <p:pic>
          <p:nvPicPr>
            <p:cNvPr id="668" name="nordea.png" descr="nordea.png"/>
            <p:cNvPicPr>
              <a:picLocks noChangeAspect="1"/>
            </p:cNvPicPr>
            <p:nvPr/>
          </p:nvPicPr>
          <p:blipFill>
            <a:blip r:embed="rId4">
              <a:extLst/>
            </a:blip>
            <a:srcRect l="0" t="32702" r="21382" b="0"/>
            <a:stretch>
              <a:fillRect/>
            </a:stretch>
          </p:blipFill>
          <p:spPr>
            <a:xfrm>
              <a:off x="778445" y="2152228"/>
              <a:ext cx="3364252" cy="616780"/>
            </a:xfrm>
            <a:prstGeom prst="rect">
              <a:avLst/>
            </a:prstGeom>
            <a:ln w="12700" cap="flat">
              <a:noFill/>
              <a:miter lim="400000"/>
            </a:ln>
            <a:effectLst/>
          </p:spPr>
        </p:pic>
      </p:grpSp>
      <p:sp>
        <p:nvSpPr>
          <p:cNvPr id="670" name="SEBx"/>
          <p:cNvSpPr/>
          <p:nvPr/>
        </p:nvSpPr>
        <p:spPr>
          <a:xfrm>
            <a:off x="16447716" y="4397399"/>
            <a:ext cx="4921202" cy="492120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0000">
                <a:solidFill>
                  <a:srgbClr val="000000"/>
                </a:solidFill>
              </a:defRPr>
            </a:lvl1pPr>
          </a:lstStyle>
          <a:p>
            <a:pPr/>
            <a:r>
              <a:t>SEBx</a:t>
            </a:r>
          </a:p>
        </p:txBody>
      </p:sp>
      <p:grpSp>
        <p:nvGrpSpPr>
          <p:cNvPr id="673" name="Group"/>
          <p:cNvGrpSpPr/>
          <p:nvPr/>
        </p:nvGrpSpPr>
        <p:grpSpPr>
          <a:xfrm>
            <a:off x="16447716" y="4397399"/>
            <a:ext cx="4921202" cy="4921202"/>
            <a:chOff x="0" y="0"/>
            <a:chExt cx="4921200" cy="4921200"/>
          </a:xfrm>
        </p:grpSpPr>
        <p:sp>
          <p:nvSpPr>
            <p:cNvPr id="671" name="Square"/>
            <p:cNvSpPr/>
            <p:nvPr/>
          </p:nvSpPr>
          <p:spPr>
            <a:xfrm>
              <a:off x="0" y="0"/>
              <a:ext cx="4921201" cy="49212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5000">
                  <a:solidFill>
                    <a:srgbClr val="000000"/>
                  </a:solidFill>
                </a:defRPr>
              </a:pPr>
            </a:p>
          </p:txBody>
        </p:sp>
        <p:pic>
          <p:nvPicPr>
            <p:cNvPr id="672" name="Citi-logo.png" descr="Citi-logo.png"/>
            <p:cNvPicPr>
              <a:picLocks noChangeAspect="1"/>
            </p:cNvPicPr>
            <p:nvPr/>
          </p:nvPicPr>
          <p:blipFill>
            <a:blip r:embed="rId5">
              <a:extLst/>
            </a:blip>
            <a:srcRect l="25089" t="25089" r="25089" b="25089"/>
            <a:stretch>
              <a:fillRect/>
            </a:stretch>
          </p:blipFill>
          <p:spPr>
            <a:xfrm>
              <a:off x="610987" y="1073391"/>
              <a:ext cx="3699226" cy="2774419"/>
            </a:xfrm>
            <a:prstGeom prst="rect">
              <a:avLst/>
            </a:prstGeom>
            <a:ln w="12700" cap="flat">
              <a:noFill/>
              <a:miter lim="400000"/>
            </a:ln>
            <a:effectLst/>
          </p:spPr>
        </p:pic>
      </p:grpSp>
      <p:sp>
        <p:nvSpPr>
          <p:cNvPr id="674" name="Square"/>
          <p:cNvSpPr/>
          <p:nvPr/>
        </p:nvSpPr>
        <p:spPr>
          <a:xfrm>
            <a:off x="16473116" y="4422799"/>
            <a:ext cx="4870402" cy="4870402"/>
          </a:xfrm>
          <a:prstGeom prst="rect">
            <a:avLst/>
          </a:prstGeom>
          <a:ln w="50800">
            <a:solidFill>
              <a:srgbClr val="FFFFFF"/>
            </a:solidFill>
            <a:custDash>
              <a:ds d="600000" sp="600000"/>
            </a:custDash>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65">
                                            <p:bg/>
                                          </p:spTgt>
                                        </p:tgtEl>
                                        <p:attrNameLst>
                                          <p:attrName>style.visibility</p:attrName>
                                        </p:attrNameLst>
                                      </p:cBhvr>
                                      <p:to>
                                        <p:strVal val="visible"/>
                                      </p:to>
                                    </p:set>
                                    <p:animEffect filter="dissolve" transition="in">
                                      <p:cBhvr>
                                        <p:cTn id="7" dur="500"/>
                                        <p:tgtEl>
                                          <p:spTgt spid="66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665">
                                            <p:txEl>
                                              <p:pRg st="0" end="0"/>
                                            </p:txEl>
                                          </p:spTgt>
                                        </p:tgtEl>
                                        <p:attrNameLst>
                                          <p:attrName>style.visibility</p:attrName>
                                        </p:attrNameLst>
                                      </p:cBhvr>
                                      <p:to>
                                        <p:strVal val="visible"/>
                                      </p:to>
                                    </p:set>
                                    <p:animEffect filter="dissolve" transition="in">
                                      <p:cBhvr>
                                        <p:cTn id="10" dur="500"/>
                                        <p:tgtEl>
                                          <p:spTgt spid="66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665">
                                            <p:txEl>
                                              <p:pRg st="1" end="1"/>
                                            </p:txEl>
                                          </p:spTgt>
                                        </p:tgtEl>
                                        <p:attrNameLst>
                                          <p:attrName>style.visibility</p:attrName>
                                        </p:attrNameLst>
                                      </p:cBhvr>
                                      <p:to>
                                        <p:strVal val="visible"/>
                                      </p:to>
                                    </p:set>
                                    <p:animEffect filter="dissolve" transition="in">
                                      <p:cBhvr>
                                        <p:cTn id="15" dur="500"/>
                                        <p:tgtEl>
                                          <p:spTgt spid="66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665">
                                            <p:txEl>
                                              <p:pRg st="2" end="2"/>
                                            </p:txEl>
                                          </p:spTgt>
                                        </p:tgtEl>
                                        <p:attrNameLst>
                                          <p:attrName>style.visibility</p:attrName>
                                        </p:attrNameLst>
                                      </p:cBhvr>
                                      <p:to>
                                        <p:strVal val="visible"/>
                                      </p:to>
                                    </p:set>
                                    <p:animEffect filter="dissolve" transition="in">
                                      <p:cBhvr>
                                        <p:cTn id="20" dur="500"/>
                                        <p:tgtEl>
                                          <p:spTgt spid="66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665">
                                            <p:txEl>
                                              <p:pRg st="3" end="3"/>
                                            </p:txEl>
                                          </p:spTgt>
                                        </p:tgtEl>
                                        <p:attrNameLst>
                                          <p:attrName>style.visibility</p:attrName>
                                        </p:attrNameLst>
                                      </p:cBhvr>
                                      <p:to>
                                        <p:strVal val="visible"/>
                                      </p:to>
                                    </p:set>
                                    <p:animEffect filter="dissolve" transition="in">
                                      <p:cBhvr>
                                        <p:cTn id="25" dur="500"/>
                                        <p:tgtEl>
                                          <p:spTgt spid="665">
                                            <p:txEl>
                                              <p:pRg st="3" end="3"/>
                                            </p:txEl>
                                          </p:spTgt>
                                        </p:tgtEl>
                                      </p:cBhvr>
                                    </p:animEffect>
                                  </p:childTnLst>
                                </p:cTn>
                              </p:par>
                            </p:childTnLst>
                          </p:cTn>
                        </p:par>
                        <p:par>
                          <p:cTn id="26" fill="hold">
                            <p:stCondLst>
                              <p:cond delay="500"/>
                            </p:stCondLst>
                            <p:childTnLst>
                              <p:par>
                                <p:cTn id="27" presetClass="entr" nodeType="afterEffect" presetID="9" grpId="1" fill="hold">
                                  <p:stCondLst>
                                    <p:cond delay="0"/>
                                  </p:stCondLst>
                                  <p:iterate type="el" backwards="0">
                                    <p:tmAbs val="0"/>
                                  </p:iterate>
                                  <p:childTnLst>
                                    <p:set>
                                      <p:cBhvr>
                                        <p:cTn id="28" fill="hold"/>
                                        <p:tgtEl>
                                          <p:spTgt spid="665">
                                            <p:txEl>
                                              <p:pRg st="4" end="4"/>
                                            </p:txEl>
                                          </p:spTgt>
                                        </p:tgtEl>
                                        <p:attrNameLst>
                                          <p:attrName>style.visibility</p:attrName>
                                        </p:attrNameLst>
                                      </p:cBhvr>
                                      <p:to>
                                        <p:strVal val="visible"/>
                                      </p:to>
                                    </p:set>
                                    <p:animEffect filter="dissolve" transition="in">
                                      <p:cBhvr>
                                        <p:cTn id="29" dur="500"/>
                                        <p:tgtEl>
                                          <p:spTgt spid="665">
                                            <p:txEl>
                                              <p:pRg st="4" end="4"/>
                                            </p:txEl>
                                          </p:spTgt>
                                        </p:tgtEl>
                                      </p:cBhvr>
                                    </p:animEffect>
                                  </p:childTnLst>
                                </p:cTn>
                              </p:par>
                            </p:childTnLst>
                          </p:cTn>
                        </p:par>
                        <p:par>
                          <p:cTn id="30" fill="hold">
                            <p:stCondLst>
                              <p:cond delay="1000"/>
                            </p:stCondLst>
                            <p:childTnLst>
                              <p:par>
                                <p:cTn id="31" presetClass="entr" nodeType="afterEffect" presetID="9" grpId="2" fill="hold">
                                  <p:stCondLst>
                                    <p:cond delay="0"/>
                                  </p:stCondLst>
                                  <p:iterate type="el" backwards="0">
                                    <p:tmAbs val="0"/>
                                  </p:iterate>
                                  <p:childTnLst>
                                    <p:set>
                                      <p:cBhvr>
                                        <p:cTn id="32" fill="hold"/>
                                        <p:tgtEl>
                                          <p:spTgt spid="674"/>
                                        </p:tgtEl>
                                        <p:attrNameLst>
                                          <p:attrName>style.visibility</p:attrName>
                                        </p:attrNameLst>
                                      </p:cBhvr>
                                      <p:to>
                                        <p:strVal val="visible"/>
                                      </p:to>
                                    </p:set>
                                    <p:animEffect filter="dissolve" transition="in">
                                      <p:cBhvr>
                                        <p:cTn id="33" dur="1000"/>
                                        <p:tgtEl>
                                          <p:spTgt spid="674"/>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ID="9" grpId="1" fill="hold">
                                  <p:stCondLst>
                                    <p:cond delay="0"/>
                                  </p:stCondLst>
                                  <p:iterate type="el" backwards="0">
                                    <p:tmAbs val="0"/>
                                  </p:iterate>
                                  <p:childTnLst>
                                    <p:set>
                                      <p:cBhvr>
                                        <p:cTn id="37" fill="hold"/>
                                        <p:tgtEl>
                                          <p:spTgt spid="665">
                                            <p:txEl>
                                              <p:pRg st="5" end="5"/>
                                            </p:txEl>
                                          </p:spTgt>
                                        </p:tgtEl>
                                        <p:attrNameLst>
                                          <p:attrName>style.visibility</p:attrName>
                                        </p:attrNameLst>
                                      </p:cBhvr>
                                      <p:to>
                                        <p:strVal val="visible"/>
                                      </p:to>
                                    </p:set>
                                    <p:animEffect filter="dissolve" transition="in">
                                      <p:cBhvr>
                                        <p:cTn id="38" dur="500"/>
                                        <p:tgtEl>
                                          <p:spTgt spid="665">
                                            <p:txEl>
                                              <p:pRg st="5" end="5"/>
                                            </p:txEl>
                                          </p:spTgt>
                                        </p:tgtEl>
                                      </p:cBhvr>
                                    </p:animEffect>
                                  </p:childTnLst>
                                </p:cTn>
                              </p:par>
                            </p:childTnLst>
                          </p:cTn>
                        </p:par>
                        <p:par>
                          <p:cTn id="39" fill="hold">
                            <p:stCondLst>
                              <p:cond delay="500"/>
                            </p:stCondLst>
                            <p:childTnLst>
                              <p:par>
                                <p:cTn id="40" presetClass="entr" nodeType="afterEffect" presetID="9" grpId="1" fill="hold">
                                  <p:stCondLst>
                                    <p:cond delay="0"/>
                                  </p:stCondLst>
                                  <p:iterate type="el" backwards="0">
                                    <p:tmAbs val="0"/>
                                  </p:iterate>
                                  <p:childTnLst>
                                    <p:set>
                                      <p:cBhvr>
                                        <p:cTn id="41" fill="hold"/>
                                        <p:tgtEl>
                                          <p:spTgt spid="665">
                                            <p:txEl>
                                              <p:pRg st="6" end="6"/>
                                            </p:txEl>
                                          </p:spTgt>
                                        </p:tgtEl>
                                        <p:attrNameLst>
                                          <p:attrName>style.visibility</p:attrName>
                                        </p:attrNameLst>
                                      </p:cBhvr>
                                      <p:to>
                                        <p:strVal val="visible"/>
                                      </p:to>
                                    </p:set>
                                    <p:animEffect filter="dissolve" transition="in">
                                      <p:cBhvr>
                                        <p:cTn id="42" dur="500"/>
                                        <p:tgtEl>
                                          <p:spTgt spid="665">
                                            <p:txEl>
                                              <p:pRg st="6" end="6"/>
                                            </p:txEl>
                                          </p:spTgt>
                                        </p:tgtEl>
                                      </p:cBhvr>
                                    </p:animEffect>
                                  </p:childTnLst>
                                </p:cTn>
                              </p:par>
                            </p:childTnLst>
                          </p:cTn>
                        </p:par>
                        <p:par>
                          <p:cTn id="43" fill="hold">
                            <p:stCondLst>
                              <p:cond delay="1000"/>
                            </p:stCondLst>
                            <p:childTnLst>
                              <p:par>
                                <p:cTn id="44" presetClass="entr" nodeType="afterEffect" presetID="9" grpId="3" fill="hold">
                                  <p:stCondLst>
                                    <p:cond delay="0"/>
                                  </p:stCondLst>
                                  <p:iterate type="el" backwards="0">
                                    <p:tmAbs val="0"/>
                                  </p:iterate>
                                  <p:childTnLst>
                                    <p:set>
                                      <p:cBhvr>
                                        <p:cTn id="45" fill="hold"/>
                                        <p:tgtEl>
                                          <p:spTgt spid="669"/>
                                        </p:tgtEl>
                                        <p:attrNameLst>
                                          <p:attrName>style.visibility</p:attrName>
                                        </p:attrNameLst>
                                      </p:cBhvr>
                                      <p:to>
                                        <p:strVal val="visible"/>
                                      </p:to>
                                    </p:set>
                                    <p:animEffect filter="dissolve" transition="in">
                                      <p:cBhvr>
                                        <p:cTn id="46" dur="1000"/>
                                        <p:tgtEl>
                                          <p:spTgt spid="669"/>
                                        </p:tgtEl>
                                      </p:cBhvr>
                                    </p:animEffec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4" fill="hold">
                                  <p:stCondLst>
                                    <p:cond delay="0"/>
                                  </p:stCondLst>
                                  <p:iterate type="lt" backwards="0">
                                    <p:tmAbs val="100"/>
                                  </p:iterate>
                                  <p:childTnLst>
                                    <p:set>
                                      <p:cBhvr>
                                        <p:cTn id="50" fill="hold"/>
                                        <p:tgtEl>
                                          <p:spTgt spid="670"/>
                                        </p:tgtEl>
                                        <p:attrNameLst>
                                          <p:attrName>style.visibility</p:attrName>
                                        </p:attrNameLst>
                                      </p:cBhvr>
                                      <p:to>
                                        <p:strVal val="visible"/>
                                      </p:to>
                                    </p:set>
                                  </p:childTnLst>
                                </p:cTn>
                              </p:par>
                            </p:childTnLst>
                          </p:cTn>
                        </p:par>
                        <p:par>
                          <p:cTn id="51" fill="hold">
                            <p:stCondLst>
                              <p:cond delay="0"/>
                            </p:stCondLst>
                            <p:childTnLst>
                              <p:par>
                                <p:cTn id="52" presetClass="entr" nodeType="afterEffect" presetID="9" grpId="1" fill="hold">
                                  <p:stCondLst>
                                    <p:cond delay="0"/>
                                  </p:stCondLst>
                                  <p:iterate type="el" backwards="0">
                                    <p:tmAbs val="0"/>
                                  </p:iterate>
                                  <p:childTnLst>
                                    <p:set>
                                      <p:cBhvr>
                                        <p:cTn id="53" fill="hold"/>
                                        <p:tgtEl>
                                          <p:spTgt spid="665">
                                            <p:txEl>
                                              <p:pRg st="7" end="7"/>
                                            </p:txEl>
                                          </p:spTgt>
                                        </p:tgtEl>
                                        <p:attrNameLst>
                                          <p:attrName>style.visibility</p:attrName>
                                        </p:attrNameLst>
                                      </p:cBhvr>
                                      <p:to>
                                        <p:strVal val="visible"/>
                                      </p:to>
                                    </p:set>
                                    <p:animEffect filter="dissolve" transition="in">
                                      <p:cBhvr>
                                        <p:cTn id="54" dur="500"/>
                                        <p:tgtEl>
                                          <p:spTgt spid="665">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Class="exit" nodeType="clickEffect" presetID="9" grpId="5" fill="hold">
                                  <p:stCondLst>
                                    <p:cond delay="0"/>
                                  </p:stCondLst>
                                  <p:iterate type="el" backwards="0">
                                    <p:tmAbs val="0"/>
                                  </p:iterate>
                                  <p:childTnLst>
                                    <p:animEffect filter="dissolve" transition="out">
                                      <p:cBhvr>
                                        <p:cTn id="58" dur="1000" fill="hold"/>
                                        <p:tgtEl>
                                          <p:spTgt spid="669"/>
                                        </p:tgtEl>
                                      </p:cBhvr>
                                    </p:animEffect>
                                    <p:set>
                                      <p:cBhvr>
                                        <p:cTn id="59" fill="hold">
                                          <p:stCondLst>
                                            <p:cond delay="999"/>
                                          </p:stCondLst>
                                        </p:cTn>
                                        <p:tgtEl>
                                          <p:spTgt spid="669"/>
                                        </p:tgtEl>
                                        <p:attrNameLst>
                                          <p:attrName>style.visibility</p:attrName>
                                        </p:attrNameLst>
                                      </p:cBhvr>
                                      <p:to>
                                        <p:strVal val="hidden"/>
                                      </p:to>
                                    </p:set>
                                  </p:childTnLst>
                                </p:cTn>
                              </p:par>
                            </p:childTnLst>
                          </p:cTn>
                        </p:par>
                        <p:par>
                          <p:cTn id="60" fill="hold">
                            <p:stCondLst>
                              <p:cond delay="1000"/>
                            </p:stCondLst>
                            <p:childTnLst>
                              <p:par>
                                <p:cTn id="61" presetClass="exit" nodeType="afterEffect" presetID="9" grpId="6" fill="hold">
                                  <p:stCondLst>
                                    <p:cond delay="0"/>
                                  </p:stCondLst>
                                  <p:iterate type="el" backwards="0">
                                    <p:tmAbs val="0"/>
                                  </p:iterate>
                                  <p:childTnLst>
                                    <p:animEffect filter="dissolve" transition="out">
                                      <p:cBhvr>
                                        <p:cTn id="62" dur="1000" fill="hold"/>
                                        <p:tgtEl>
                                          <p:spTgt spid="670"/>
                                        </p:tgtEl>
                                      </p:cBhvr>
                                    </p:animEffect>
                                    <p:set>
                                      <p:cBhvr>
                                        <p:cTn id="63" fill="hold">
                                          <p:stCondLst>
                                            <p:cond delay="999"/>
                                          </p:stCondLst>
                                        </p:cTn>
                                        <p:tgtEl>
                                          <p:spTgt spid="67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Class="entr" nodeType="clickEffect" presetID="9" grpId="1" fill="hold">
                                  <p:stCondLst>
                                    <p:cond delay="0"/>
                                  </p:stCondLst>
                                  <p:iterate type="el" backwards="0">
                                    <p:tmAbs val="0"/>
                                  </p:iterate>
                                  <p:childTnLst>
                                    <p:set>
                                      <p:cBhvr>
                                        <p:cTn id="67" fill="hold"/>
                                        <p:tgtEl>
                                          <p:spTgt spid="665">
                                            <p:txEl>
                                              <p:pRg st="8" end="8"/>
                                            </p:txEl>
                                          </p:spTgt>
                                        </p:tgtEl>
                                        <p:attrNameLst>
                                          <p:attrName>style.visibility</p:attrName>
                                        </p:attrNameLst>
                                      </p:cBhvr>
                                      <p:to>
                                        <p:strVal val="visible"/>
                                      </p:to>
                                    </p:set>
                                    <p:animEffect filter="dissolve" transition="in">
                                      <p:cBhvr>
                                        <p:cTn id="68" dur="500"/>
                                        <p:tgtEl>
                                          <p:spTgt spid="665">
                                            <p:txEl>
                                              <p:pRg st="8" end="8"/>
                                            </p:txEl>
                                          </p:spTgt>
                                        </p:tgtEl>
                                      </p:cBhvr>
                                    </p:animEffect>
                                  </p:childTnLst>
                                </p:cTn>
                              </p:par>
                            </p:childTnLst>
                          </p:cTn>
                        </p:par>
                        <p:par>
                          <p:cTn id="69" fill="hold">
                            <p:stCondLst>
                              <p:cond delay="500"/>
                            </p:stCondLst>
                            <p:childTnLst>
                              <p:par>
                                <p:cTn id="70" presetClass="entr" nodeType="afterEffect" presetID="9" grpId="7" fill="hold">
                                  <p:stCondLst>
                                    <p:cond delay="0"/>
                                  </p:stCondLst>
                                  <p:iterate type="el" backwards="0">
                                    <p:tmAbs val="0"/>
                                  </p:iterate>
                                  <p:childTnLst>
                                    <p:set>
                                      <p:cBhvr>
                                        <p:cTn id="71" fill="hold"/>
                                        <p:tgtEl>
                                          <p:spTgt spid="673"/>
                                        </p:tgtEl>
                                        <p:attrNameLst>
                                          <p:attrName>style.visibility</p:attrName>
                                        </p:attrNameLst>
                                      </p:cBhvr>
                                      <p:to>
                                        <p:strVal val="visible"/>
                                      </p:to>
                                    </p:set>
                                    <p:animEffect filter="dissolve" transition="in">
                                      <p:cBhvr>
                                        <p:cTn id="72"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65" grpId="1"/>
      <p:bldP build="whole" bldLvl="1" animBg="1" rev="0" advAuto="0" spid="670" grpId="4"/>
      <p:bldP build="whole" bldLvl="1" animBg="1" rev="0" advAuto="0" spid="669" grpId="3"/>
      <p:bldP build="whole" bldLvl="1" animBg="1" rev="0" advAuto="0" spid="670" grpId="6"/>
      <p:bldP build="whole" bldLvl="1" animBg="1" rev="0" advAuto="0" spid="669" grpId="5"/>
      <p:bldP build="whole" bldLvl="1" animBg="1" rev="0" advAuto="0" spid="673" grpId="7"/>
      <p:bldP build="whole" bldLvl="1" animBg="1" rev="0" advAuto="0" spid="674" grpId="2"/>
    </p:bld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678" name="Image" descr="Image"/>
          <p:cNvPicPr>
            <a:picLocks noChangeAspect="1"/>
          </p:cNvPicPr>
          <p:nvPr/>
        </p:nvPicPr>
        <p:blipFill>
          <a:blip r:embed="rId3">
            <a:alphaModFix amt="20000"/>
            <a:extLst/>
          </a:blip>
          <a:stretch>
            <a:fillRect/>
          </a:stretch>
        </p:blipFill>
        <p:spPr>
          <a:xfrm>
            <a:off x="4959399" y="-374601"/>
            <a:ext cx="14465202" cy="14465202"/>
          </a:xfrm>
          <a:prstGeom prst="rect">
            <a:avLst/>
          </a:prstGeom>
          <a:ln w="12700">
            <a:miter lim="400000"/>
          </a:ln>
        </p:spPr>
      </p:pic>
      <p:sp>
        <p:nvSpPr>
          <p:cNvPr id="679" name="Employ people that are passionate about their…"/>
          <p:cNvSpPr txBox="1"/>
          <p:nvPr/>
        </p:nvSpPr>
        <p:spPr>
          <a:xfrm>
            <a:off x="1417027" y="3348679"/>
            <a:ext cx="21629371" cy="70186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15000">
                <a:solidFill>
                  <a:srgbClr val="000000"/>
                </a:solidFill>
              </a:defRPr>
            </a:pPr>
            <a:r>
              <a:t>Employ people that are passionate about their</a:t>
            </a:r>
          </a:p>
          <a:p>
            <a:pPr algn="l" defTabSz="457200">
              <a:defRPr sz="15000">
                <a:solidFill>
                  <a:srgbClr val="000000"/>
                </a:solidFill>
              </a:defRPr>
            </a:pPr>
            <a:r>
              <a:t>knowledge, and let go.</a:t>
            </a:r>
          </a:p>
        </p:txBody>
      </p:sp>
      <p:pic>
        <p:nvPicPr>
          <p:cNvPr id="680" name="logo-white.png" descr="logo-white.png"/>
          <p:cNvPicPr>
            <a:picLocks noChangeAspect="1"/>
          </p:cNvPicPr>
          <p:nvPr/>
        </p:nvPicPr>
        <p:blipFill>
          <a:blip r:embed="rId4">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78"/>
                                        </p:tgtEl>
                                        <p:attrNameLst>
                                          <p:attrName>style.visibility</p:attrName>
                                        </p:attrNameLst>
                                      </p:cBhvr>
                                      <p:to>
                                        <p:strVal val="visible"/>
                                      </p:to>
                                    </p:set>
                                    <p:anim calcmode="lin" valueType="num">
                                      <p:cBhvr>
                                        <p:cTn id="7" dur="750" fill="hold"/>
                                        <p:tgtEl>
                                          <p:spTgt spid="678"/>
                                        </p:tgtEl>
                                        <p:attrNameLst>
                                          <p:attrName>ppt_w</p:attrName>
                                        </p:attrNameLst>
                                      </p:cBhvr>
                                      <p:tavLst>
                                        <p:tav tm="0">
                                          <p:val>
                                            <p:fltVal val="0"/>
                                          </p:val>
                                        </p:tav>
                                        <p:tav tm="100000">
                                          <p:val>
                                            <p:strVal val="#ppt_w"/>
                                          </p:val>
                                        </p:tav>
                                      </p:tavLst>
                                    </p:anim>
                                    <p:anim calcmode="lin" valueType="num">
                                      <p:cBhvr>
                                        <p:cTn id="8" dur="750" fill="hold"/>
                                        <p:tgtEl>
                                          <p:spTgt spid="678"/>
                                        </p:tgtEl>
                                        <p:attrNameLst>
                                          <p:attrName>ppt_h</p:attrName>
                                        </p:attrNameLst>
                                      </p:cBhvr>
                                      <p:tavLst>
                                        <p:tav tm="0">
                                          <p:val>
                                            <p:fltVal val="0"/>
                                          </p:val>
                                        </p:tav>
                                        <p:tav tm="100000">
                                          <p:val>
                                            <p:strVal val="#ppt_h"/>
                                          </p:val>
                                        </p:tav>
                                      </p:tavLst>
                                    </p:anim>
                                  </p:childTnLst>
                                </p:cTn>
                              </p:par>
                            </p:childTnLst>
                          </p:cTn>
                        </p:par>
                        <p:par>
                          <p:cTn id="9" fill="hold">
                            <p:stCondLst>
                              <p:cond delay="0"/>
                            </p:stCondLst>
                            <p:childTnLst>
                              <p:par>
                                <p:cTn id="10" presetClass="emph" nodeType="afterEffect" presetSubtype="0" presetID="26" grpId="2" fill="hold">
                                  <p:stCondLst>
                                    <p:cond delay="0"/>
                                  </p:stCondLst>
                                  <p:childTnLst>
                                    <p:animEffect filter="fade" transition="out">
                                      <p:cBhvr>
                                        <p:cTn id="11" dur="1000" fill="hold" tmFilter="0, 0; .2, .5; .8, .5; 1, 0"/>
                                        <p:tgtEl>
                                          <p:spTgt spid="678"/>
                                        </p:tgtEl>
                                      </p:cBhvr>
                                    </p:animEffect>
                                    <p:animScale>
                                      <p:cBhvr>
                                        <p:cTn id="12" dur="500" fill="hold" autoRev="1"/>
                                        <p:tgtEl>
                                          <p:spTgt spid="67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lt" backwards="0">
                                    <p:tmAbs val="100"/>
                                  </p:iterate>
                                  <p:childTnLst>
                                    <p:set>
                                      <p:cBhvr>
                                        <p:cTn id="16" fill="hold"/>
                                        <p:tgtEl>
                                          <p:spTgt spid="6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9" grpId="3"/>
      <p:bldP build="whole" bldLvl="1" animBg="1" rev="0" advAuto="0" spid="678" grpId="1"/>
      <p:bldP build="whole" bldLvl="1" animBg="1" rev="0" advAuto="0" spid="678"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4" name="https://www.techinasia.com/talk/online-payment-provider-alipay-chinese-equivalent-paypal"/>
          <p:cNvSpPr txBox="1"/>
          <p:nvPr/>
        </p:nvSpPr>
        <p:spPr>
          <a:xfrm>
            <a:off x="663075" y="14369225"/>
            <a:ext cx="2035988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000">
                <a:latin typeface="Helvetica"/>
                <a:ea typeface="Helvetica"/>
                <a:cs typeface="Helvetica"/>
                <a:sym typeface="Helvetica"/>
              </a:defRPr>
            </a:lvl1pPr>
          </a:lstStyle>
          <a:p>
            <a:pPr/>
            <a:r>
              <a:t>https://www.techinasia.com/talk/online-payment-provider-alipay-chinese-equivalent-paypal</a:t>
            </a:r>
          </a:p>
        </p:txBody>
      </p:sp>
      <p:sp>
        <p:nvSpPr>
          <p:cNvPr id="205" name="Fortune cookie…"/>
          <p:cNvSpPr txBox="1"/>
          <p:nvPr/>
        </p:nvSpPr>
        <p:spPr>
          <a:xfrm>
            <a:off x="25168364" y="938976"/>
            <a:ext cx="9121379" cy="1534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b="0" sz="4000">
                <a:latin typeface="Helvetica"/>
                <a:ea typeface="Helvetica"/>
                <a:cs typeface="Helvetica"/>
                <a:sym typeface="Helvetica"/>
              </a:defRPr>
            </a:pPr>
            <a:r>
              <a:t>Fortune cookie</a:t>
            </a:r>
          </a:p>
          <a:p>
            <a:pPr algn="l">
              <a:defRPr b="0" sz="4000">
                <a:latin typeface="Helvetica"/>
                <a:ea typeface="Helvetica"/>
                <a:cs typeface="Helvetica"/>
                <a:sym typeface="Helvetica"/>
              </a:defRPr>
            </a:pPr>
            <a:r>
              <a:t>Lite om PayPal + Elon o snabbt över till</a:t>
            </a:r>
          </a:p>
          <a:p>
            <a:pPr algn="l">
              <a:defRPr b="0" sz="4000">
                <a:latin typeface="Helvetica"/>
                <a:ea typeface="Helvetica"/>
                <a:cs typeface="Helvetica"/>
                <a:sym typeface="Helvetica"/>
              </a:defRPr>
            </a:pPr>
            <a:r>
              <a:t>AliPay</a:t>
            </a:r>
          </a:p>
          <a:p>
            <a:pPr algn="l">
              <a:defRPr b="0" sz="4000">
                <a:latin typeface="Helvetica"/>
                <a:ea typeface="Helvetica"/>
                <a:cs typeface="Helvetica"/>
                <a:sym typeface="Helvetica"/>
              </a:defRPr>
            </a:pPr>
            <a:r>
              <a:t>WeChat</a:t>
            </a:r>
          </a:p>
          <a:p>
            <a:pPr algn="l">
              <a:defRPr b="0" sz="4000">
                <a:latin typeface="Helvetica"/>
                <a:ea typeface="Helvetica"/>
                <a:cs typeface="Helvetica"/>
                <a:sym typeface="Helvetica"/>
              </a:defRPr>
            </a:pPr>
          </a:p>
          <a:p>
            <a:pPr algn="l">
              <a:defRPr b="0" sz="4000">
                <a:latin typeface="Helvetica"/>
                <a:ea typeface="Helvetica"/>
                <a:cs typeface="Helvetica"/>
                <a:sym typeface="Helvetica"/>
              </a:defRPr>
            </a:pPr>
            <a:r>
              <a:t>Soooo….</a:t>
            </a:r>
          </a:p>
          <a:p>
            <a:pPr algn="l">
              <a:defRPr b="0" sz="4000">
                <a:latin typeface="Helvetica"/>
                <a:ea typeface="Helvetica"/>
                <a:cs typeface="Helvetica"/>
                <a:sym typeface="Helvetica"/>
              </a:defRPr>
            </a:pPr>
            <a:r>
              <a:t>How can YOU transform</a:t>
            </a:r>
          </a:p>
          <a:p>
            <a:pPr algn="l">
              <a:defRPr b="0" sz="4000">
                <a:latin typeface="Helvetica"/>
                <a:ea typeface="Helvetica"/>
                <a:cs typeface="Helvetica"/>
                <a:sym typeface="Helvetica"/>
              </a:defRPr>
            </a:pPr>
            <a:r>
              <a:t>to become more like this</a:t>
            </a:r>
          </a:p>
          <a:p>
            <a:pPr algn="l">
              <a:defRPr b="0" sz="4000">
                <a:latin typeface="Helvetica"/>
                <a:ea typeface="Helvetica"/>
                <a:cs typeface="Helvetica"/>
                <a:sym typeface="Helvetica"/>
              </a:defRPr>
            </a:pPr>
            <a:r>
              <a:t>or on pair with fintechs</a:t>
            </a:r>
          </a:p>
          <a:p>
            <a:pPr algn="l">
              <a:defRPr b="0" sz="4000">
                <a:latin typeface="Helvetica"/>
                <a:ea typeface="Helvetica"/>
                <a:cs typeface="Helvetica"/>
                <a:sym typeface="Helvetica"/>
              </a:defRPr>
            </a:pPr>
          </a:p>
          <a:p>
            <a:pPr algn="l">
              <a:defRPr b="0" sz="4000">
                <a:latin typeface="Helvetica"/>
                <a:ea typeface="Helvetica"/>
                <a:cs typeface="Helvetica"/>
                <a:sym typeface="Helvetica"/>
              </a:defRPr>
            </a:pPr>
            <a:r>
              <a:t>Open Banking</a:t>
            </a:r>
          </a:p>
          <a:p>
            <a:pPr algn="l">
              <a:defRPr b="0" sz="4000">
                <a:latin typeface="Helvetica"/>
                <a:ea typeface="Helvetica"/>
                <a:cs typeface="Helvetica"/>
                <a:sym typeface="Helvetica"/>
              </a:defRPr>
            </a:pPr>
            <a:r>
              <a:t>Its about APIs (sure)</a:t>
            </a:r>
          </a:p>
          <a:p>
            <a:pPr algn="l">
              <a:defRPr b="0" sz="4000">
                <a:latin typeface="Helvetica"/>
                <a:ea typeface="Helvetica"/>
                <a:cs typeface="Helvetica"/>
                <a:sym typeface="Helvetica"/>
              </a:defRPr>
            </a:pPr>
            <a:r>
              <a:t>but really its about realtime but more</a:t>
            </a:r>
          </a:p>
          <a:p>
            <a:pPr algn="l">
              <a:defRPr b="0" sz="4000">
                <a:latin typeface="Helvetica"/>
                <a:ea typeface="Helvetica"/>
                <a:cs typeface="Helvetica"/>
                <a:sym typeface="Helvetica"/>
              </a:defRPr>
            </a:pPr>
            <a:r>
              <a:t>importantly its about</a:t>
            </a:r>
          </a:p>
          <a:p>
            <a:pPr algn="l">
              <a:defRPr b="0" sz="4000">
                <a:latin typeface="Helvetica"/>
                <a:ea typeface="Helvetica"/>
                <a:cs typeface="Helvetica"/>
                <a:sym typeface="Helvetica"/>
              </a:defRPr>
            </a:pPr>
          </a:p>
          <a:p>
            <a:pPr algn="l">
              <a:defRPr b="0" sz="4000">
                <a:latin typeface="Helvetica"/>
                <a:ea typeface="Helvetica"/>
                <a:cs typeface="Helvetica"/>
                <a:sym typeface="Helvetica"/>
              </a:defRPr>
            </a:pPr>
            <a:r>
              <a:t>YOU + mindset = change</a:t>
            </a:r>
          </a:p>
          <a:p>
            <a:pPr algn="l">
              <a:defRPr b="0" sz="4000">
                <a:latin typeface="Helvetica"/>
                <a:ea typeface="Helvetica"/>
                <a:cs typeface="Helvetica"/>
                <a:sym typeface="Helvetica"/>
              </a:defRPr>
            </a:pPr>
            <a:r>
              <a:t>new business models</a:t>
            </a:r>
          </a:p>
          <a:p>
            <a:pPr algn="l">
              <a:defRPr b="0" sz="4000">
                <a:latin typeface="Helvetica"/>
                <a:ea typeface="Helvetica"/>
                <a:cs typeface="Helvetica"/>
                <a:sym typeface="Helvetica"/>
              </a:defRPr>
            </a:pPr>
            <a:r>
              <a:t>new revenue streams</a:t>
            </a:r>
          </a:p>
          <a:p>
            <a:pPr algn="l">
              <a:defRPr b="0" sz="4000">
                <a:latin typeface="Helvetica"/>
                <a:ea typeface="Helvetica"/>
                <a:cs typeface="Helvetica"/>
                <a:sym typeface="Helvetica"/>
              </a:defRPr>
            </a:pPr>
          </a:p>
          <a:p>
            <a:pPr algn="l">
              <a:defRPr b="0" sz="4000">
                <a:latin typeface="Helvetica"/>
                <a:ea typeface="Helvetica"/>
                <a:cs typeface="Helvetica"/>
                <a:sym typeface="Helvetica"/>
              </a:defRPr>
            </a:pPr>
            <a:r>
              <a:t>do something completely different</a:t>
            </a:r>
          </a:p>
          <a:p>
            <a:pPr algn="l">
              <a:defRPr b="0" sz="4000">
                <a:latin typeface="Helvetica"/>
                <a:ea typeface="Helvetica"/>
                <a:cs typeface="Helvetica"/>
                <a:sym typeface="Helvetica"/>
              </a:defRPr>
            </a:pPr>
            <a:r>
              <a:t>try stuff, fail fast - not meaning</a:t>
            </a:r>
          </a:p>
          <a:p>
            <a:pPr algn="l">
              <a:defRPr b="0" sz="4000">
                <a:latin typeface="Helvetica"/>
                <a:ea typeface="Helvetica"/>
                <a:cs typeface="Helvetica"/>
                <a:sym typeface="Helvetica"/>
              </a:defRPr>
            </a:pPr>
            <a:r>
              <a:t>do something small of today</a:t>
            </a:r>
          </a:p>
          <a:p>
            <a:pPr algn="l">
              <a:defRPr b="0" sz="4000">
                <a:latin typeface="Helvetica"/>
                <a:ea typeface="Helvetica"/>
                <a:cs typeface="Helvetica"/>
                <a:sym typeface="Helvetica"/>
              </a:defRPr>
            </a:pPr>
            <a:r>
              <a:t>or major planning for tomorrow</a:t>
            </a:r>
          </a:p>
          <a:p>
            <a:pPr algn="l">
              <a:defRPr b="0" sz="4000">
                <a:latin typeface="Helvetica"/>
                <a:ea typeface="Helvetica"/>
                <a:cs typeface="Helvetica"/>
                <a:sym typeface="Helvetica"/>
              </a:defRPr>
            </a:pPr>
          </a:p>
          <a:p>
            <a:pPr algn="l">
              <a:defRPr b="0" sz="4000">
                <a:latin typeface="Helvetica"/>
                <a:ea typeface="Helvetica"/>
                <a:cs typeface="Helvetica"/>
                <a:sym typeface="Helvetica"/>
              </a:defRPr>
            </a:pPr>
            <a:r>
              <a:t>major shift today with small steps ahead</a:t>
            </a:r>
          </a:p>
        </p:txBody>
      </p:sp>
      <p:grpSp>
        <p:nvGrpSpPr>
          <p:cNvPr id="208" name="Group"/>
          <p:cNvGrpSpPr/>
          <p:nvPr/>
        </p:nvGrpSpPr>
        <p:grpSpPr>
          <a:xfrm>
            <a:off x="9559344" y="-1"/>
            <a:ext cx="14790242" cy="13716001"/>
            <a:chOff x="0" y="0"/>
            <a:chExt cx="14790241" cy="13716000"/>
          </a:xfrm>
        </p:grpSpPr>
        <p:pic>
          <p:nvPicPr>
            <p:cNvPr id="206" name="Image" descr="Image"/>
            <p:cNvPicPr>
              <a:picLocks noChangeAspect="1"/>
            </p:cNvPicPr>
            <p:nvPr/>
          </p:nvPicPr>
          <p:blipFill>
            <a:blip r:embed="rId2">
              <a:extLst/>
            </a:blip>
            <a:srcRect l="0" t="12921" r="6709" b="0"/>
            <a:stretch>
              <a:fillRect/>
            </a:stretch>
          </p:blipFill>
          <p:spPr>
            <a:xfrm>
              <a:off x="878794" y="3095083"/>
              <a:ext cx="13032652" cy="8172609"/>
            </a:xfrm>
            <a:custGeom>
              <a:avLst/>
              <a:gdLst/>
              <a:ahLst/>
              <a:cxnLst>
                <a:cxn ang="0">
                  <a:pos x="wd2" y="hd2"/>
                </a:cxn>
                <a:cxn ang="5400000">
                  <a:pos x="wd2" y="hd2"/>
                </a:cxn>
                <a:cxn ang="10800000">
                  <a:pos x="wd2" y="hd2"/>
                </a:cxn>
                <a:cxn ang="16200000">
                  <a:pos x="wd2" y="hd2"/>
                </a:cxn>
              </a:cxnLst>
              <a:rect l="0" t="0" r="r" b="b"/>
              <a:pathLst>
                <a:path w="21478" h="21596" fill="norm" stroke="1" extrusionOk="0">
                  <a:moveTo>
                    <a:pt x="9268" y="1"/>
                  </a:moveTo>
                  <a:cubicBezTo>
                    <a:pt x="9201" y="-4"/>
                    <a:pt x="9005" y="16"/>
                    <a:pt x="8832" y="46"/>
                  </a:cubicBezTo>
                  <a:cubicBezTo>
                    <a:pt x="8660" y="76"/>
                    <a:pt x="8015" y="107"/>
                    <a:pt x="7401" y="114"/>
                  </a:cubicBezTo>
                  <a:cubicBezTo>
                    <a:pt x="6487" y="125"/>
                    <a:pt x="6265" y="146"/>
                    <a:pt x="6187" y="228"/>
                  </a:cubicBezTo>
                  <a:cubicBezTo>
                    <a:pt x="6134" y="284"/>
                    <a:pt x="6047" y="351"/>
                    <a:pt x="5993" y="378"/>
                  </a:cubicBezTo>
                  <a:cubicBezTo>
                    <a:pt x="5810" y="471"/>
                    <a:pt x="5696" y="1021"/>
                    <a:pt x="5650" y="2034"/>
                  </a:cubicBezTo>
                  <a:cubicBezTo>
                    <a:pt x="5628" y="2526"/>
                    <a:pt x="5621" y="3113"/>
                    <a:pt x="5635" y="3339"/>
                  </a:cubicBezTo>
                  <a:cubicBezTo>
                    <a:pt x="5650" y="3564"/>
                    <a:pt x="5645" y="3764"/>
                    <a:pt x="5625" y="3784"/>
                  </a:cubicBezTo>
                  <a:cubicBezTo>
                    <a:pt x="5605" y="3803"/>
                    <a:pt x="5429" y="3535"/>
                    <a:pt x="5234" y="3189"/>
                  </a:cubicBezTo>
                  <a:cubicBezTo>
                    <a:pt x="5039" y="2843"/>
                    <a:pt x="4866" y="2560"/>
                    <a:pt x="4849" y="2560"/>
                  </a:cubicBezTo>
                  <a:cubicBezTo>
                    <a:pt x="4833" y="2560"/>
                    <a:pt x="4625" y="2289"/>
                    <a:pt x="4389" y="1958"/>
                  </a:cubicBezTo>
                  <a:cubicBezTo>
                    <a:pt x="3723" y="1025"/>
                    <a:pt x="3144" y="637"/>
                    <a:pt x="2829" y="910"/>
                  </a:cubicBezTo>
                  <a:cubicBezTo>
                    <a:pt x="2743" y="985"/>
                    <a:pt x="2604" y="1269"/>
                    <a:pt x="2413" y="1763"/>
                  </a:cubicBezTo>
                  <a:cubicBezTo>
                    <a:pt x="2255" y="2170"/>
                    <a:pt x="2095" y="2517"/>
                    <a:pt x="2057" y="2535"/>
                  </a:cubicBezTo>
                  <a:cubicBezTo>
                    <a:pt x="1876" y="2619"/>
                    <a:pt x="1617" y="2872"/>
                    <a:pt x="1447" y="3129"/>
                  </a:cubicBezTo>
                  <a:cubicBezTo>
                    <a:pt x="1343" y="3286"/>
                    <a:pt x="1194" y="3463"/>
                    <a:pt x="1116" y="3522"/>
                  </a:cubicBezTo>
                  <a:cubicBezTo>
                    <a:pt x="941" y="3655"/>
                    <a:pt x="925" y="3740"/>
                    <a:pt x="893" y="4679"/>
                  </a:cubicBezTo>
                  <a:cubicBezTo>
                    <a:pt x="868" y="5397"/>
                    <a:pt x="872" y="5446"/>
                    <a:pt x="999" y="6007"/>
                  </a:cubicBezTo>
                  <a:cubicBezTo>
                    <a:pt x="1164" y="6739"/>
                    <a:pt x="1167" y="6896"/>
                    <a:pt x="1015" y="6994"/>
                  </a:cubicBezTo>
                  <a:cubicBezTo>
                    <a:pt x="748" y="7165"/>
                    <a:pt x="682" y="7224"/>
                    <a:pt x="507" y="7446"/>
                  </a:cubicBezTo>
                  <a:cubicBezTo>
                    <a:pt x="406" y="7574"/>
                    <a:pt x="250" y="7796"/>
                    <a:pt x="162" y="7940"/>
                  </a:cubicBezTo>
                  <a:lnTo>
                    <a:pt x="0" y="8201"/>
                  </a:lnTo>
                  <a:lnTo>
                    <a:pt x="0" y="14898"/>
                  </a:lnTo>
                  <a:lnTo>
                    <a:pt x="0" y="21596"/>
                  </a:lnTo>
                  <a:lnTo>
                    <a:pt x="5102" y="21596"/>
                  </a:lnTo>
                  <a:lnTo>
                    <a:pt x="10204" y="21596"/>
                  </a:lnTo>
                  <a:lnTo>
                    <a:pt x="10228" y="21453"/>
                  </a:lnTo>
                  <a:cubicBezTo>
                    <a:pt x="10242" y="21362"/>
                    <a:pt x="10273" y="21323"/>
                    <a:pt x="10312" y="21347"/>
                  </a:cubicBezTo>
                  <a:cubicBezTo>
                    <a:pt x="10346" y="21368"/>
                    <a:pt x="10406" y="21327"/>
                    <a:pt x="10447" y="21255"/>
                  </a:cubicBezTo>
                  <a:cubicBezTo>
                    <a:pt x="10487" y="21184"/>
                    <a:pt x="10529" y="21140"/>
                    <a:pt x="10540" y="21158"/>
                  </a:cubicBezTo>
                  <a:cubicBezTo>
                    <a:pt x="10551" y="21175"/>
                    <a:pt x="10595" y="21118"/>
                    <a:pt x="10638" y="21030"/>
                  </a:cubicBezTo>
                  <a:cubicBezTo>
                    <a:pt x="10700" y="20904"/>
                    <a:pt x="10708" y="20832"/>
                    <a:pt x="10676" y="20698"/>
                  </a:cubicBezTo>
                  <a:cubicBezTo>
                    <a:pt x="10638" y="20537"/>
                    <a:pt x="10686" y="20385"/>
                    <a:pt x="10745" y="20480"/>
                  </a:cubicBezTo>
                  <a:cubicBezTo>
                    <a:pt x="10758" y="20501"/>
                    <a:pt x="10836" y="20443"/>
                    <a:pt x="10920" y="20352"/>
                  </a:cubicBezTo>
                  <a:cubicBezTo>
                    <a:pt x="11103" y="20153"/>
                    <a:pt x="11160" y="20147"/>
                    <a:pt x="11228" y="20322"/>
                  </a:cubicBezTo>
                  <a:cubicBezTo>
                    <a:pt x="11257" y="20396"/>
                    <a:pt x="11298" y="20456"/>
                    <a:pt x="11320" y="20456"/>
                  </a:cubicBezTo>
                  <a:cubicBezTo>
                    <a:pt x="11341" y="20456"/>
                    <a:pt x="11318" y="20386"/>
                    <a:pt x="11267" y="20301"/>
                  </a:cubicBezTo>
                  <a:lnTo>
                    <a:pt x="11176" y="20146"/>
                  </a:lnTo>
                  <a:lnTo>
                    <a:pt x="11271" y="20004"/>
                  </a:lnTo>
                  <a:cubicBezTo>
                    <a:pt x="11323" y="19926"/>
                    <a:pt x="11421" y="19828"/>
                    <a:pt x="11489" y="19787"/>
                  </a:cubicBezTo>
                  <a:cubicBezTo>
                    <a:pt x="11592" y="19725"/>
                    <a:pt x="11622" y="19730"/>
                    <a:pt x="11663" y="19817"/>
                  </a:cubicBezTo>
                  <a:cubicBezTo>
                    <a:pt x="11707" y="19914"/>
                    <a:pt x="11713" y="19914"/>
                    <a:pt x="11737" y="19814"/>
                  </a:cubicBezTo>
                  <a:cubicBezTo>
                    <a:pt x="11760" y="19720"/>
                    <a:pt x="11774" y="19717"/>
                    <a:pt x="11834" y="19795"/>
                  </a:cubicBezTo>
                  <a:cubicBezTo>
                    <a:pt x="11895" y="19875"/>
                    <a:pt x="11901" y="19872"/>
                    <a:pt x="11877" y="19771"/>
                  </a:cubicBezTo>
                  <a:cubicBezTo>
                    <a:pt x="11843" y="19626"/>
                    <a:pt x="11915" y="19549"/>
                    <a:pt x="11991" y="19650"/>
                  </a:cubicBezTo>
                  <a:cubicBezTo>
                    <a:pt x="12029" y="19700"/>
                    <a:pt x="12057" y="19703"/>
                    <a:pt x="12075" y="19658"/>
                  </a:cubicBezTo>
                  <a:cubicBezTo>
                    <a:pt x="12091" y="19615"/>
                    <a:pt x="12137" y="19612"/>
                    <a:pt x="12200" y="19651"/>
                  </a:cubicBezTo>
                  <a:cubicBezTo>
                    <a:pt x="12274" y="19695"/>
                    <a:pt x="12314" y="19685"/>
                    <a:pt x="12353" y="19611"/>
                  </a:cubicBezTo>
                  <a:cubicBezTo>
                    <a:pt x="12385" y="19549"/>
                    <a:pt x="12442" y="19523"/>
                    <a:pt x="12500" y="19547"/>
                  </a:cubicBezTo>
                  <a:cubicBezTo>
                    <a:pt x="12552" y="19568"/>
                    <a:pt x="12606" y="19556"/>
                    <a:pt x="12620" y="19520"/>
                  </a:cubicBezTo>
                  <a:cubicBezTo>
                    <a:pt x="12634" y="19483"/>
                    <a:pt x="12725" y="19456"/>
                    <a:pt x="12822" y="19458"/>
                  </a:cubicBezTo>
                  <a:cubicBezTo>
                    <a:pt x="13017" y="19462"/>
                    <a:pt x="13128" y="19432"/>
                    <a:pt x="13170" y="19365"/>
                  </a:cubicBezTo>
                  <a:cubicBezTo>
                    <a:pt x="13207" y="19305"/>
                    <a:pt x="13361" y="19444"/>
                    <a:pt x="13334" y="19514"/>
                  </a:cubicBezTo>
                  <a:cubicBezTo>
                    <a:pt x="13322" y="19545"/>
                    <a:pt x="13364" y="19624"/>
                    <a:pt x="13427" y="19689"/>
                  </a:cubicBezTo>
                  <a:cubicBezTo>
                    <a:pt x="13527" y="19794"/>
                    <a:pt x="13534" y="19795"/>
                    <a:pt x="13484" y="19697"/>
                  </a:cubicBezTo>
                  <a:cubicBezTo>
                    <a:pt x="13453" y="19635"/>
                    <a:pt x="13441" y="19585"/>
                    <a:pt x="13458" y="19585"/>
                  </a:cubicBezTo>
                  <a:cubicBezTo>
                    <a:pt x="13475" y="19585"/>
                    <a:pt x="13466" y="19541"/>
                    <a:pt x="13438" y="19487"/>
                  </a:cubicBezTo>
                  <a:cubicBezTo>
                    <a:pt x="13367" y="19349"/>
                    <a:pt x="13421" y="19250"/>
                    <a:pt x="13568" y="19250"/>
                  </a:cubicBezTo>
                  <a:cubicBezTo>
                    <a:pt x="13637" y="19250"/>
                    <a:pt x="13731" y="19217"/>
                    <a:pt x="13777" y="19178"/>
                  </a:cubicBezTo>
                  <a:cubicBezTo>
                    <a:pt x="13837" y="19126"/>
                    <a:pt x="13877" y="19128"/>
                    <a:pt x="13918" y="19183"/>
                  </a:cubicBezTo>
                  <a:cubicBezTo>
                    <a:pt x="13963" y="19242"/>
                    <a:pt x="13986" y="19228"/>
                    <a:pt x="14021" y="19122"/>
                  </a:cubicBezTo>
                  <a:cubicBezTo>
                    <a:pt x="14066" y="18986"/>
                    <a:pt x="14316" y="18838"/>
                    <a:pt x="14535" y="18817"/>
                  </a:cubicBezTo>
                  <a:cubicBezTo>
                    <a:pt x="14598" y="18811"/>
                    <a:pt x="14663" y="18785"/>
                    <a:pt x="14678" y="18759"/>
                  </a:cubicBezTo>
                  <a:cubicBezTo>
                    <a:pt x="14694" y="18734"/>
                    <a:pt x="14741" y="18763"/>
                    <a:pt x="14783" y="18823"/>
                  </a:cubicBezTo>
                  <a:cubicBezTo>
                    <a:pt x="14845" y="18913"/>
                    <a:pt x="14871" y="18917"/>
                    <a:pt x="14922" y="18848"/>
                  </a:cubicBezTo>
                  <a:cubicBezTo>
                    <a:pt x="14957" y="18802"/>
                    <a:pt x="14986" y="18786"/>
                    <a:pt x="14986" y="18814"/>
                  </a:cubicBezTo>
                  <a:cubicBezTo>
                    <a:pt x="14986" y="18841"/>
                    <a:pt x="15009" y="18836"/>
                    <a:pt x="15038" y="18801"/>
                  </a:cubicBezTo>
                  <a:cubicBezTo>
                    <a:pt x="15140" y="18679"/>
                    <a:pt x="15258" y="18737"/>
                    <a:pt x="15258" y="18909"/>
                  </a:cubicBezTo>
                  <a:cubicBezTo>
                    <a:pt x="15258" y="18998"/>
                    <a:pt x="15281" y="19083"/>
                    <a:pt x="15310" y="19099"/>
                  </a:cubicBezTo>
                  <a:cubicBezTo>
                    <a:pt x="15339" y="19115"/>
                    <a:pt x="15363" y="19078"/>
                    <a:pt x="15363" y="19018"/>
                  </a:cubicBezTo>
                  <a:cubicBezTo>
                    <a:pt x="15363" y="18855"/>
                    <a:pt x="15491" y="18805"/>
                    <a:pt x="15554" y="18944"/>
                  </a:cubicBezTo>
                  <a:cubicBezTo>
                    <a:pt x="15584" y="19009"/>
                    <a:pt x="15633" y="19048"/>
                    <a:pt x="15663" y="19031"/>
                  </a:cubicBezTo>
                  <a:cubicBezTo>
                    <a:pt x="15694" y="19013"/>
                    <a:pt x="15761" y="19060"/>
                    <a:pt x="15813" y="19136"/>
                  </a:cubicBezTo>
                  <a:cubicBezTo>
                    <a:pt x="15892" y="19252"/>
                    <a:pt x="15922" y="19261"/>
                    <a:pt x="16011" y="19194"/>
                  </a:cubicBezTo>
                  <a:cubicBezTo>
                    <a:pt x="16319" y="18964"/>
                    <a:pt x="16477" y="18891"/>
                    <a:pt x="16537" y="18950"/>
                  </a:cubicBezTo>
                  <a:cubicBezTo>
                    <a:pt x="16567" y="18980"/>
                    <a:pt x="16565" y="19024"/>
                    <a:pt x="16530" y="19092"/>
                  </a:cubicBezTo>
                  <a:cubicBezTo>
                    <a:pt x="16490" y="19170"/>
                    <a:pt x="16493" y="19212"/>
                    <a:pt x="16548" y="19299"/>
                  </a:cubicBezTo>
                  <a:cubicBezTo>
                    <a:pt x="16611" y="19401"/>
                    <a:pt x="16622" y="19400"/>
                    <a:pt x="16696" y="19292"/>
                  </a:cubicBezTo>
                  <a:cubicBezTo>
                    <a:pt x="16753" y="19209"/>
                    <a:pt x="16827" y="19182"/>
                    <a:pt x="16949" y="19200"/>
                  </a:cubicBezTo>
                  <a:cubicBezTo>
                    <a:pt x="17043" y="19214"/>
                    <a:pt x="17131" y="19243"/>
                    <a:pt x="17144" y="19265"/>
                  </a:cubicBezTo>
                  <a:cubicBezTo>
                    <a:pt x="17158" y="19286"/>
                    <a:pt x="17218" y="19263"/>
                    <a:pt x="17278" y="19212"/>
                  </a:cubicBezTo>
                  <a:cubicBezTo>
                    <a:pt x="17349" y="19153"/>
                    <a:pt x="17406" y="19144"/>
                    <a:pt x="17437" y="19185"/>
                  </a:cubicBezTo>
                  <a:cubicBezTo>
                    <a:pt x="17463" y="19220"/>
                    <a:pt x="17497" y="19227"/>
                    <a:pt x="17513" y="19202"/>
                  </a:cubicBezTo>
                  <a:cubicBezTo>
                    <a:pt x="17529" y="19176"/>
                    <a:pt x="17553" y="19222"/>
                    <a:pt x="17567" y="19305"/>
                  </a:cubicBezTo>
                  <a:cubicBezTo>
                    <a:pt x="17585" y="19414"/>
                    <a:pt x="17605" y="19436"/>
                    <a:pt x="17643" y="19385"/>
                  </a:cubicBezTo>
                  <a:cubicBezTo>
                    <a:pt x="17706" y="19302"/>
                    <a:pt x="18042" y="19243"/>
                    <a:pt x="18103" y="19304"/>
                  </a:cubicBezTo>
                  <a:cubicBezTo>
                    <a:pt x="18193" y="19393"/>
                    <a:pt x="18308" y="19382"/>
                    <a:pt x="18380" y="19278"/>
                  </a:cubicBezTo>
                  <a:cubicBezTo>
                    <a:pt x="18448" y="19179"/>
                    <a:pt x="18457" y="19182"/>
                    <a:pt x="18501" y="19313"/>
                  </a:cubicBezTo>
                  <a:cubicBezTo>
                    <a:pt x="18527" y="19391"/>
                    <a:pt x="18564" y="19439"/>
                    <a:pt x="18584" y="19419"/>
                  </a:cubicBezTo>
                  <a:cubicBezTo>
                    <a:pt x="18652" y="19352"/>
                    <a:pt x="18880" y="19334"/>
                    <a:pt x="18903" y="19393"/>
                  </a:cubicBezTo>
                  <a:cubicBezTo>
                    <a:pt x="18946" y="19505"/>
                    <a:pt x="19010" y="19450"/>
                    <a:pt x="18985" y="19322"/>
                  </a:cubicBezTo>
                  <a:cubicBezTo>
                    <a:pt x="18950" y="19146"/>
                    <a:pt x="19028" y="19086"/>
                    <a:pt x="19096" y="19236"/>
                  </a:cubicBezTo>
                  <a:cubicBezTo>
                    <a:pt x="19184" y="19432"/>
                    <a:pt x="19255" y="19472"/>
                    <a:pt x="19331" y="19370"/>
                  </a:cubicBezTo>
                  <a:cubicBezTo>
                    <a:pt x="19430" y="19239"/>
                    <a:pt x="19619" y="19117"/>
                    <a:pt x="19649" y="19165"/>
                  </a:cubicBezTo>
                  <a:cubicBezTo>
                    <a:pt x="19662" y="19187"/>
                    <a:pt x="19733" y="19215"/>
                    <a:pt x="19806" y="19228"/>
                  </a:cubicBezTo>
                  <a:cubicBezTo>
                    <a:pt x="19975" y="19258"/>
                    <a:pt x="20118" y="19078"/>
                    <a:pt x="20042" y="18931"/>
                  </a:cubicBezTo>
                  <a:cubicBezTo>
                    <a:pt x="19975" y="18803"/>
                    <a:pt x="20091" y="18658"/>
                    <a:pt x="20240" y="18684"/>
                  </a:cubicBezTo>
                  <a:cubicBezTo>
                    <a:pt x="20309" y="18696"/>
                    <a:pt x="20360" y="18658"/>
                    <a:pt x="20388" y="18571"/>
                  </a:cubicBezTo>
                  <a:cubicBezTo>
                    <a:pt x="20412" y="18500"/>
                    <a:pt x="20454" y="18445"/>
                    <a:pt x="20482" y="18451"/>
                  </a:cubicBezTo>
                  <a:cubicBezTo>
                    <a:pt x="20584" y="18471"/>
                    <a:pt x="20641" y="18443"/>
                    <a:pt x="20618" y="18384"/>
                  </a:cubicBezTo>
                  <a:cubicBezTo>
                    <a:pt x="20605" y="18350"/>
                    <a:pt x="20666" y="18254"/>
                    <a:pt x="20752" y="18170"/>
                  </a:cubicBezTo>
                  <a:cubicBezTo>
                    <a:pt x="20927" y="17999"/>
                    <a:pt x="20988" y="17874"/>
                    <a:pt x="20991" y="17675"/>
                  </a:cubicBezTo>
                  <a:cubicBezTo>
                    <a:pt x="20993" y="17601"/>
                    <a:pt x="21012" y="17495"/>
                    <a:pt x="21035" y="17440"/>
                  </a:cubicBezTo>
                  <a:cubicBezTo>
                    <a:pt x="21057" y="17385"/>
                    <a:pt x="21097" y="17279"/>
                    <a:pt x="21121" y="17205"/>
                  </a:cubicBezTo>
                  <a:cubicBezTo>
                    <a:pt x="21147" y="17126"/>
                    <a:pt x="21197" y="17080"/>
                    <a:pt x="21244" y="17094"/>
                  </a:cubicBezTo>
                  <a:cubicBezTo>
                    <a:pt x="21304" y="17111"/>
                    <a:pt x="21313" y="17095"/>
                    <a:pt x="21281" y="17027"/>
                  </a:cubicBezTo>
                  <a:cubicBezTo>
                    <a:pt x="21217" y="16889"/>
                    <a:pt x="21233" y="16798"/>
                    <a:pt x="21359" y="16611"/>
                  </a:cubicBezTo>
                  <a:cubicBezTo>
                    <a:pt x="21600" y="16254"/>
                    <a:pt x="21496" y="16072"/>
                    <a:pt x="20857" y="15734"/>
                  </a:cubicBezTo>
                  <a:cubicBezTo>
                    <a:pt x="20632" y="15615"/>
                    <a:pt x="20449" y="15491"/>
                    <a:pt x="20449" y="15459"/>
                  </a:cubicBezTo>
                  <a:cubicBezTo>
                    <a:pt x="20449" y="15426"/>
                    <a:pt x="20527" y="15378"/>
                    <a:pt x="20623" y="15352"/>
                  </a:cubicBezTo>
                  <a:cubicBezTo>
                    <a:pt x="20874" y="15283"/>
                    <a:pt x="21028" y="15137"/>
                    <a:pt x="21199" y="14803"/>
                  </a:cubicBezTo>
                  <a:cubicBezTo>
                    <a:pt x="21325" y="14556"/>
                    <a:pt x="21349" y="14460"/>
                    <a:pt x="21349" y="14183"/>
                  </a:cubicBezTo>
                  <a:cubicBezTo>
                    <a:pt x="21348" y="13819"/>
                    <a:pt x="21248" y="13491"/>
                    <a:pt x="21084" y="13320"/>
                  </a:cubicBezTo>
                  <a:cubicBezTo>
                    <a:pt x="21029" y="13261"/>
                    <a:pt x="20852" y="13174"/>
                    <a:pt x="20692" y="13126"/>
                  </a:cubicBezTo>
                  <a:cubicBezTo>
                    <a:pt x="20374" y="13029"/>
                    <a:pt x="20024" y="12839"/>
                    <a:pt x="19925" y="12711"/>
                  </a:cubicBezTo>
                  <a:cubicBezTo>
                    <a:pt x="19891" y="12667"/>
                    <a:pt x="19815" y="12608"/>
                    <a:pt x="19758" y="12581"/>
                  </a:cubicBezTo>
                  <a:cubicBezTo>
                    <a:pt x="19462" y="12443"/>
                    <a:pt x="18492" y="11700"/>
                    <a:pt x="17476" y="10834"/>
                  </a:cubicBezTo>
                  <a:cubicBezTo>
                    <a:pt x="17108" y="10520"/>
                    <a:pt x="16496" y="10020"/>
                    <a:pt x="16116" y="9722"/>
                  </a:cubicBezTo>
                  <a:cubicBezTo>
                    <a:pt x="15736" y="9425"/>
                    <a:pt x="15388" y="9127"/>
                    <a:pt x="15342" y="9061"/>
                  </a:cubicBezTo>
                  <a:cubicBezTo>
                    <a:pt x="15204" y="8861"/>
                    <a:pt x="15011" y="8860"/>
                    <a:pt x="14945" y="9060"/>
                  </a:cubicBezTo>
                  <a:cubicBezTo>
                    <a:pt x="14920" y="9133"/>
                    <a:pt x="14828" y="9578"/>
                    <a:pt x="14739" y="10049"/>
                  </a:cubicBezTo>
                  <a:lnTo>
                    <a:pt x="14579" y="10905"/>
                  </a:lnTo>
                  <a:lnTo>
                    <a:pt x="14249" y="10883"/>
                  </a:lnTo>
                  <a:cubicBezTo>
                    <a:pt x="14067" y="10871"/>
                    <a:pt x="13617" y="10908"/>
                    <a:pt x="13249" y="10964"/>
                  </a:cubicBezTo>
                  <a:cubicBezTo>
                    <a:pt x="12880" y="11021"/>
                    <a:pt x="12334" y="11101"/>
                    <a:pt x="12035" y="11142"/>
                  </a:cubicBezTo>
                  <a:cubicBezTo>
                    <a:pt x="11190" y="11260"/>
                    <a:pt x="10143" y="11582"/>
                    <a:pt x="9882" y="11806"/>
                  </a:cubicBezTo>
                  <a:cubicBezTo>
                    <a:pt x="9844" y="11839"/>
                    <a:pt x="9607" y="11987"/>
                    <a:pt x="9354" y="12136"/>
                  </a:cubicBezTo>
                  <a:cubicBezTo>
                    <a:pt x="8869" y="12421"/>
                    <a:pt x="8301" y="12659"/>
                    <a:pt x="7580" y="12880"/>
                  </a:cubicBezTo>
                  <a:cubicBezTo>
                    <a:pt x="7110" y="13024"/>
                    <a:pt x="7061" y="13009"/>
                    <a:pt x="7013" y="12703"/>
                  </a:cubicBezTo>
                  <a:cubicBezTo>
                    <a:pt x="6998" y="12607"/>
                    <a:pt x="6942" y="12435"/>
                    <a:pt x="6889" y="12320"/>
                  </a:cubicBezTo>
                  <a:cubicBezTo>
                    <a:pt x="6781" y="12090"/>
                    <a:pt x="6656" y="11715"/>
                    <a:pt x="6656" y="11624"/>
                  </a:cubicBezTo>
                  <a:cubicBezTo>
                    <a:pt x="6656" y="11592"/>
                    <a:pt x="6734" y="11483"/>
                    <a:pt x="6830" y="11383"/>
                  </a:cubicBezTo>
                  <a:cubicBezTo>
                    <a:pt x="6951" y="11256"/>
                    <a:pt x="7017" y="11222"/>
                    <a:pt x="7047" y="11270"/>
                  </a:cubicBezTo>
                  <a:cubicBezTo>
                    <a:pt x="7102" y="11358"/>
                    <a:pt x="7339" y="11364"/>
                    <a:pt x="7306" y="11277"/>
                  </a:cubicBezTo>
                  <a:cubicBezTo>
                    <a:pt x="7270" y="11185"/>
                    <a:pt x="7408" y="11085"/>
                    <a:pt x="7577" y="11081"/>
                  </a:cubicBezTo>
                  <a:cubicBezTo>
                    <a:pt x="7658" y="11078"/>
                    <a:pt x="7789" y="11073"/>
                    <a:pt x="7870" y="11068"/>
                  </a:cubicBezTo>
                  <a:cubicBezTo>
                    <a:pt x="7950" y="11063"/>
                    <a:pt x="8026" y="11064"/>
                    <a:pt x="8037" y="11071"/>
                  </a:cubicBezTo>
                  <a:cubicBezTo>
                    <a:pt x="8106" y="11111"/>
                    <a:pt x="8246" y="11110"/>
                    <a:pt x="8246" y="11069"/>
                  </a:cubicBezTo>
                  <a:cubicBezTo>
                    <a:pt x="8246" y="11043"/>
                    <a:pt x="8295" y="10971"/>
                    <a:pt x="8354" y="10909"/>
                  </a:cubicBezTo>
                  <a:cubicBezTo>
                    <a:pt x="8430" y="10829"/>
                    <a:pt x="8477" y="10815"/>
                    <a:pt x="8514" y="10864"/>
                  </a:cubicBezTo>
                  <a:cubicBezTo>
                    <a:pt x="8551" y="10914"/>
                    <a:pt x="8592" y="10905"/>
                    <a:pt x="8655" y="10835"/>
                  </a:cubicBezTo>
                  <a:cubicBezTo>
                    <a:pt x="8708" y="10775"/>
                    <a:pt x="8753" y="10762"/>
                    <a:pt x="8768" y="10802"/>
                  </a:cubicBezTo>
                  <a:cubicBezTo>
                    <a:pt x="8785" y="10844"/>
                    <a:pt x="8831" y="10844"/>
                    <a:pt x="8900" y="10802"/>
                  </a:cubicBezTo>
                  <a:cubicBezTo>
                    <a:pt x="8959" y="10766"/>
                    <a:pt x="9022" y="10752"/>
                    <a:pt x="9041" y="10770"/>
                  </a:cubicBezTo>
                  <a:cubicBezTo>
                    <a:pt x="9060" y="10789"/>
                    <a:pt x="9086" y="10755"/>
                    <a:pt x="9101" y="10696"/>
                  </a:cubicBezTo>
                  <a:cubicBezTo>
                    <a:pt x="9123" y="10604"/>
                    <a:pt x="9136" y="10602"/>
                    <a:pt x="9195" y="10680"/>
                  </a:cubicBezTo>
                  <a:cubicBezTo>
                    <a:pt x="9258" y="10762"/>
                    <a:pt x="9262" y="10752"/>
                    <a:pt x="9237" y="10594"/>
                  </a:cubicBezTo>
                  <a:cubicBezTo>
                    <a:pt x="9210" y="10421"/>
                    <a:pt x="9290" y="10218"/>
                    <a:pt x="9348" y="10312"/>
                  </a:cubicBezTo>
                  <a:cubicBezTo>
                    <a:pt x="9362" y="10335"/>
                    <a:pt x="9403" y="10317"/>
                    <a:pt x="9437" y="10272"/>
                  </a:cubicBezTo>
                  <a:cubicBezTo>
                    <a:pt x="9503" y="10183"/>
                    <a:pt x="9603" y="10237"/>
                    <a:pt x="9563" y="10340"/>
                  </a:cubicBezTo>
                  <a:cubicBezTo>
                    <a:pt x="9550" y="10374"/>
                    <a:pt x="9570" y="10402"/>
                    <a:pt x="9607" y="10402"/>
                  </a:cubicBezTo>
                  <a:cubicBezTo>
                    <a:pt x="9644" y="10402"/>
                    <a:pt x="9663" y="10372"/>
                    <a:pt x="9649" y="10335"/>
                  </a:cubicBezTo>
                  <a:cubicBezTo>
                    <a:pt x="9634" y="10298"/>
                    <a:pt x="9657" y="10247"/>
                    <a:pt x="9698" y="10222"/>
                  </a:cubicBezTo>
                  <a:cubicBezTo>
                    <a:pt x="9740" y="10197"/>
                    <a:pt x="9795" y="10132"/>
                    <a:pt x="9820" y="10078"/>
                  </a:cubicBezTo>
                  <a:cubicBezTo>
                    <a:pt x="9850" y="10013"/>
                    <a:pt x="9907" y="9993"/>
                    <a:pt x="9988" y="10018"/>
                  </a:cubicBezTo>
                  <a:cubicBezTo>
                    <a:pt x="10065" y="10042"/>
                    <a:pt x="10134" y="10020"/>
                    <a:pt x="10178" y="9956"/>
                  </a:cubicBezTo>
                  <a:cubicBezTo>
                    <a:pt x="10217" y="9901"/>
                    <a:pt x="10276" y="9850"/>
                    <a:pt x="10309" y="9842"/>
                  </a:cubicBezTo>
                  <a:cubicBezTo>
                    <a:pt x="10342" y="9834"/>
                    <a:pt x="10418" y="9776"/>
                    <a:pt x="10478" y="9713"/>
                  </a:cubicBezTo>
                  <a:cubicBezTo>
                    <a:pt x="10538" y="9650"/>
                    <a:pt x="10607" y="9598"/>
                    <a:pt x="10631" y="9598"/>
                  </a:cubicBezTo>
                  <a:cubicBezTo>
                    <a:pt x="10655" y="9598"/>
                    <a:pt x="10674" y="9545"/>
                    <a:pt x="10674" y="9480"/>
                  </a:cubicBezTo>
                  <a:cubicBezTo>
                    <a:pt x="10674" y="9416"/>
                    <a:pt x="10740" y="9250"/>
                    <a:pt x="10819" y="9112"/>
                  </a:cubicBezTo>
                  <a:cubicBezTo>
                    <a:pt x="10945" y="8891"/>
                    <a:pt x="10976" y="8869"/>
                    <a:pt x="11069" y="8926"/>
                  </a:cubicBezTo>
                  <a:cubicBezTo>
                    <a:pt x="11128" y="8962"/>
                    <a:pt x="11199" y="8976"/>
                    <a:pt x="11228" y="8958"/>
                  </a:cubicBezTo>
                  <a:cubicBezTo>
                    <a:pt x="11285" y="8922"/>
                    <a:pt x="11386" y="8618"/>
                    <a:pt x="11386" y="8482"/>
                  </a:cubicBezTo>
                  <a:cubicBezTo>
                    <a:pt x="11386" y="8436"/>
                    <a:pt x="11410" y="8374"/>
                    <a:pt x="11439" y="8344"/>
                  </a:cubicBezTo>
                  <a:cubicBezTo>
                    <a:pt x="11468" y="8315"/>
                    <a:pt x="11544" y="8162"/>
                    <a:pt x="11608" y="8004"/>
                  </a:cubicBezTo>
                  <a:cubicBezTo>
                    <a:pt x="11672" y="7846"/>
                    <a:pt x="11739" y="7731"/>
                    <a:pt x="11758" y="7750"/>
                  </a:cubicBezTo>
                  <a:cubicBezTo>
                    <a:pt x="11777" y="7768"/>
                    <a:pt x="11813" y="7710"/>
                    <a:pt x="11839" y="7619"/>
                  </a:cubicBezTo>
                  <a:cubicBezTo>
                    <a:pt x="11865" y="7528"/>
                    <a:pt x="11907" y="7453"/>
                    <a:pt x="11933" y="7453"/>
                  </a:cubicBezTo>
                  <a:cubicBezTo>
                    <a:pt x="11958" y="7453"/>
                    <a:pt x="11919" y="7331"/>
                    <a:pt x="11845" y="7182"/>
                  </a:cubicBezTo>
                  <a:cubicBezTo>
                    <a:pt x="11741" y="6971"/>
                    <a:pt x="11699" y="6929"/>
                    <a:pt x="11655" y="6987"/>
                  </a:cubicBezTo>
                  <a:cubicBezTo>
                    <a:pt x="11594" y="7068"/>
                    <a:pt x="11496" y="7012"/>
                    <a:pt x="11532" y="6917"/>
                  </a:cubicBezTo>
                  <a:cubicBezTo>
                    <a:pt x="11545" y="6885"/>
                    <a:pt x="11535" y="6840"/>
                    <a:pt x="11510" y="6815"/>
                  </a:cubicBezTo>
                  <a:cubicBezTo>
                    <a:pt x="11479" y="6785"/>
                    <a:pt x="11481" y="6741"/>
                    <a:pt x="11515" y="6675"/>
                  </a:cubicBezTo>
                  <a:cubicBezTo>
                    <a:pt x="11555" y="6598"/>
                    <a:pt x="11553" y="6586"/>
                    <a:pt x="11503" y="6617"/>
                  </a:cubicBezTo>
                  <a:cubicBezTo>
                    <a:pt x="11464" y="6641"/>
                    <a:pt x="11412" y="6588"/>
                    <a:pt x="11368" y="6479"/>
                  </a:cubicBezTo>
                  <a:cubicBezTo>
                    <a:pt x="11299" y="6311"/>
                    <a:pt x="11293" y="6309"/>
                    <a:pt x="11239" y="6425"/>
                  </a:cubicBezTo>
                  <a:cubicBezTo>
                    <a:pt x="11190" y="6534"/>
                    <a:pt x="11120" y="6516"/>
                    <a:pt x="11110" y="6392"/>
                  </a:cubicBezTo>
                  <a:cubicBezTo>
                    <a:pt x="11095" y="6208"/>
                    <a:pt x="11037" y="6120"/>
                    <a:pt x="10969" y="6178"/>
                  </a:cubicBezTo>
                  <a:cubicBezTo>
                    <a:pt x="10919" y="6221"/>
                    <a:pt x="10869" y="6208"/>
                    <a:pt x="10806" y="6138"/>
                  </a:cubicBezTo>
                  <a:cubicBezTo>
                    <a:pt x="10756" y="6082"/>
                    <a:pt x="10635" y="6024"/>
                    <a:pt x="10538" y="6010"/>
                  </a:cubicBezTo>
                  <a:cubicBezTo>
                    <a:pt x="10441" y="5996"/>
                    <a:pt x="10343" y="5946"/>
                    <a:pt x="10319" y="5898"/>
                  </a:cubicBezTo>
                  <a:cubicBezTo>
                    <a:pt x="10296" y="5850"/>
                    <a:pt x="10211" y="5803"/>
                    <a:pt x="10130" y="5793"/>
                  </a:cubicBezTo>
                  <a:cubicBezTo>
                    <a:pt x="9862" y="5761"/>
                    <a:pt x="9837" y="5641"/>
                    <a:pt x="9859" y="4483"/>
                  </a:cubicBezTo>
                  <a:cubicBezTo>
                    <a:pt x="9869" y="3923"/>
                    <a:pt x="9883" y="2892"/>
                    <a:pt x="9889" y="2192"/>
                  </a:cubicBezTo>
                  <a:cubicBezTo>
                    <a:pt x="9899" y="996"/>
                    <a:pt x="9893" y="901"/>
                    <a:pt x="9808" y="646"/>
                  </a:cubicBezTo>
                  <a:cubicBezTo>
                    <a:pt x="9702" y="325"/>
                    <a:pt x="9440" y="13"/>
                    <a:pt x="9268" y="1"/>
                  </a:cubicBezTo>
                  <a:close/>
                  <a:moveTo>
                    <a:pt x="11972" y="8659"/>
                  </a:moveTo>
                  <a:cubicBezTo>
                    <a:pt x="11949" y="8659"/>
                    <a:pt x="11930" y="8689"/>
                    <a:pt x="11930" y="8726"/>
                  </a:cubicBezTo>
                  <a:cubicBezTo>
                    <a:pt x="11930" y="8763"/>
                    <a:pt x="11949" y="8793"/>
                    <a:pt x="11972" y="8793"/>
                  </a:cubicBezTo>
                  <a:cubicBezTo>
                    <a:pt x="11995" y="8793"/>
                    <a:pt x="12014" y="8763"/>
                    <a:pt x="12014" y="8726"/>
                  </a:cubicBezTo>
                  <a:cubicBezTo>
                    <a:pt x="12014" y="8689"/>
                    <a:pt x="11995" y="8659"/>
                    <a:pt x="11972" y="8659"/>
                  </a:cubicBezTo>
                  <a:close/>
                  <a:moveTo>
                    <a:pt x="9793" y="10402"/>
                  </a:moveTo>
                  <a:cubicBezTo>
                    <a:pt x="9771" y="10402"/>
                    <a:pt x="9753" y="10432"/>
                    <a:pt x="9753" y="10469"/>
                  </a:cubicBezTo>
                  <a:cubicBezTo>
                    <a:pt x="9753" y="10506"/>
                    <a:pt x="9783" y="10536"/>
                    <a:pt x="9819" y="10536"/>
                  </a:cubicBezTo>
                  <a:cubicBezTo>
                    <a:pt x="9855" y="10536"/>
                    <a:pt x="9872" y="10506"/>
                    <a:pt x="9858" y="10469"/>
                  </a:cubicBezTo>
                  <a:cubicBezTo>
                    <a:pt x="9844" y="10432"/>
                    <a:pt x="9814" y="10402"/>
                    <a:pt x="9793" y="10402"/>
                  </a:cubicBezTo>
                  <a:close/>
                  <a:moveTo>
                    <a:pt x="14427" y="19673"/>
                  </a:moveTo>
                  <a:cubicBezTo>
                    <a:pt x="14409" y="19679"/>
                    <a:pt x="14386" y="19694"/>
                    <a:pt x="14359" y="19718"/>
                  </a:cubicBezTo>
                  <a:cubicBezTo>
                    <a:pt x="14286" y="19780"/>
                    <a:pt x="14279" y="19814"/>
                    <a:pt x="14319" y="19891"/>
                  </a:cubicBezTo>
                  <a:cubicBezTo>
                    <a:pt x="14388" y="20024"/>
                    <a:pt x="14432" y="20011"/>
                    <a:pt x="14464" y="19848"/>
                  </a:cubicBezTo>
                  <a:cubicBezTo>
                    <a:pt x="14491" y="19710"/>
                    <a:pt x="14480" y="19653"/>
                    <a:pt x="14427" y="19673"/>
                  </a:cubicBezTo>
                  <a:close/>
                  <a:moveTo>
                    <a:pt x="14099" y="19790"/>
                  </a:moveTo>
                  <a:cubicBezTo>
                    <a:pt x="14065" y="19783"/>
                    <a:pt x="14026" y="19809"/>
                    <a:pt x="13990" y="19867"/>
                  </a:cubicBezTo>
                  <a:cubicBezTo>
                    <a:pt x="13895" y="20018"/>
                    <a:pt x="13931" y="20120"/>
                    <a:pt x="14064" y="20077"/>
                  </a:cubicBezTo>
                  <a:cubicBezTo>
                    <a:pt x="14157" y="20048"/>
                    <a:pt x="14196" y="20066"/>
                    <a:pt x="14215" y="20147"/>
                  </a:cubicBezTo>
                  <a:cubicBezTo>
                    <a:pt x="14230" y="20206"/>
                    <a:pt x="14261" y="20255"/>
                    <a:pt x="14285" y="20255"/>
                  </a:cubicBezTo>
                  <a:cubicBezTo>
                    <a:pt x="14309" y="20255"/>
                    <a:pt x="14301" y="20203"/>
                    <a:pt x="14266" y="20138"/>
                  </a:cubicBezTo>
                  <a:cubicBezTo>
                    <a:pt x="14232" y="20074"/>
                    <a:pt x="14192" y="19968"/>
                    <a:pt x="14177" y="19903"/>
                  </a:cubicBezTo>
                  <a:cubicBezTo>
                    <a:pt x="14162" y="19835"/>
                    <a:pt x="14133" y="19797"/>
                    <a:pt x="14099" y="19790"/>
                  </a:cubicBezTo>
                  <a:close/>
                  <a:moveTo>
                    <a:pt x="13185" y="20054"/>
                  </a:moveTo>
                  <a:cubicBezTo>
                    <a:pt x="13162" y="20054"/>
                    <a:pt x="13144" y="20100"/>
                    <a:pt x="13144" y="20155"/>
                  </a:cubicBezTo>
                  <a:cubicBezTo>
                    <a:pt x="13144" y="20210"/>
                    <a:pt x="13151" y="20255"/>
                    <a:pt x="13160" y="20255"/>
                  </a:cubicBezTo>
                  <a:cubicBezTo>
                    <a:pt x="13169" y="20255"/>
                    <a:pt x="13188" y="20210"/>
                    <a:pt x="13201" y="20155"/>
                  </a:cubicBezTo>
                  <a:cubicBezTo>
                    <a:pt x="13214" y="20100"/>
                    <a:pt x="13207" y="20054"/>
                    <a:pt x="13185" y="20054"/>
                  </a:cubicBezTo>
                  <a:close/>
                  <a:moveTo>
                    <a:pt x="14831" y="20615"/>
                  </a:moveTo>
                  <a:cubicBezTo>
                    <a:pt x="14823" y="20621"/>
                    <a:pt x="14818" y="20634"/>
                    <a:pt x="14818" y="20653"/>
                  </a:cubicBezTo>
                  <a:cubicBezTo>
                    <a:pt x="14818" y="20692"/>
                    <a:pt x="14837" y="20725"/>
                    <a:pt x="14860" y="20725"/>
                  </a:cubicBezTo>
                  <a:cubicBezTo>
                    <a:pt x="14883" y="20725"/>
                    <a:pt x="14902" y="20711"/>
                    <a:pt x="14902" y="20695"/>
                  </a:cubicBezTo>
                  <a:cubicBezTo>
                    <a:pt x="14902" y="20679"/>
                    <a:pt x="14883" y="20647"/>
                    <a:pt x="14860" y="20624"/>
                  </a:cubicBezTo>
                  <a:cubicBezTo>
                    <a:pt x="14849" y="20612"/>
                    <a:pt x="14838" y="20610"/>
                    <a:pt x="14831" y="20615"/>
                  </a:cubicBezTo>
                  <a:close/>
                  <a:moveTo>
                    <a:pt x="15416" y="20684"/>
                  </a:moveTo>
                  <a:cubicBezTo>
                    <a:pt x="15405" y="20701"/>
                    <a:pt x="15408" y="20748"/>
                    <a:pt x="15423" y="20787"/>
                  </a:cubicBezTo>
                  <a:cubicBezTo>
                    <a:pt x="15465" y="20894"/>
                    <a:pt x="15489" y="20873"/>
                    <a:pt x="15461" y="20755"/>
                  </a:cubicBezTo>
                  <a:cubicBezTo>
                    <a:pt x="15447" y="20698"/>
                    <a:pt x="15427" y="20666"/>
                    <a:pt x="15416" y="20684"/>
                  </a:cubicBezTo>
                  <a:close/>
                </a:path>
              </a:pathLst>
            </a:custGeom>
            <a:ln w="12700" cap="flat">
              <a:noFill/>
              <a:miter lim="400000"/>
            </a:ln>
            <a:effectLst/>
          </p:spPr>
        </p:pic>
        <p:sp>
          <p:nvSpPr>
            <p:cNvPr id="207" name="Rectangle"/>
            <p:cNvSpPr/>
            <p:nvPr/>
          </p:nvSpPr>
          <p:spPr>
            <a:xfrm>
              <a:off x="0" y="0"/>
              <a:ext cx="14790242" cy="13716000"/>
            </a:xfrm>
            <a:prstGeom prst="rect">
              <a:avLst/>
            </a:prstGeom>
            <a:gradFill flip="none" rotWithShape="1">
              <a:gsLst>
                <a:gs pos="0">
                  <a:srgbClr val="FFFFFF"/>
                </a:gs>
                <a:gs pos="60197">
                  <a:srgbClr val="FFFFFF">
                    <a:alpha val="57629"/>
                  </a:srgbClr>
                </a:gs>
                <a:gs pos="100000">
                  <a:srgbClr val="FFFFFF">
                    <a:alpha val="15259"/>
                  </a:srgbClr>
                </a:gs>
              </a:gsLst>
              <a:path path="shape">
                <a:fillToRect l="12548" t="71241" r="87451" b="28758"/>
              </a:path>
            </a:gra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pic>
        <p:nvPicPr>
          <p:cNvPr id="209"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
        <p:nvSpPr>
          <p:cNvPr id="210" name="Maybe it’s…"/>
          <p:cNvSpPr txBox="1"/>
          <p:nvPr/>
        </p:nvSpPr>
        <p:spPr>
          <a:xfrm>
            <a:off x="1417027" y="3348679"/>
            <a:ext cx="12176761" cy="70186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15000">
                <a:solidFill>
                  <a:srgbClr val="000000"/>
                </a:solidFill>
              </a:defRPr>
            </a:pPr>
            <a:r>
              <a:t>Maybe it’s</a:t>
            </a:r>
          </a:p>
          <a:p>
            <a:pPr algn="l" defTabSz="457200">
              <a:defRPr sz="15000">
                <a:solidFill>
                  <a:srgbClr val="000000"/>
                </a:solidFill>
              </a:defRPr>
            </a:pPr>
            <a:r>
              <a:t>just luck with</a:t>
            </a:r>
          </a:p>
          <a:p>
            <a:pPr algn="l" defTabSz="457200">
              <a:defRPr sz="15000">
                <a:solidFill>
                  <a:srgbClr val="000000"/>
                </a:solidFill>
              </a:defRPr>
            </a:pPr>
            <a:r>
              <a:t>good timing?</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ID="9" grpId="2" fill="hold">
                                  <p:stCondLst>
                                    <p:cond delay="0"/>
                                  </p:stCondLst>
                                  <p:iterate type="el" backwards="0">
                                    <p:tmAbs val="0"/>
                                  </p:iterate>
                                  <p:childTnLst>
                                    <p:set>
                                      <p:cBhvr>
                                        <p:cTn id="10" fill="hold"/>
                                        <p:tgtEl>
                                          <p:spTgt spid="208"/>
                                        </p:tgtEl>
                                        <p:attrNameLst>
                                          <p:attrName>style.visibility</p:attrName>
                                        </p:attrNameLst>
                                      </p:cBhvr>
                                      <p:to>
                                        <p:strVal val="visible"/>
                                      </p:to>
                                    </p:set>
                                    <p:animEffect filter="dissolve" transition="in">
                                      <p:cBhvr>
                                        <p:cTn id="11"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8" grpId="2"/>
      <p:bldP build="whole" bldLvl="1" animBg="1" rev="0" advAuto="0" spid="210" grpId="1"/>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84" name="WHOM?"/>
          <p:cNvSpPr txBox="1"/>
          <p:nvPr/>
        </p:nvSpPr>
        <p:spPr>
          <a:xfrm>
            <a:off x="1303706" y="781184"/>
            <a:ext cx="21776589" cy="121536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lnSpc>
                <a:spcPct val="80000"/>
              </a:lnSpc>
              <a:defRPr sz="30000"/>
            </a:pPr>
          </a:p>
          <a:p>
            <a:pPr algn="l" defTabSz="457200">
              <a:lnSpc>
                <a:spcPct val="80000"/>
              </a:lnSpc>
              <a:defRPr sz="30000"/>
            </a:pPr>
            <a:r>
              <a:t>WHOM?</a:t>
            </a:r>
          </a:p>
        </p:txBody>
      </p:sp>
      <p:pic>
        <p:nvPicPr>
          <p:cNvPr id="685" name="logo-white.png" descr="logo-white.png"/>
          <p:cNvPicPr>
            <a:picLocks noChangeAspect="1"/>
          </p:cNvPicPr>
          <p:nvPr/>
        </p:nvPicPr>
        <p:blipFill>
          <a:blip r:embed="rId2">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84">
                                            <p:bg/>
                                          </p:spTgt>
                                        </p:tgtEl>
                                        <p:attrNameLst>
                                          <p:attrName>style.visibility</p:attrName>
                                        </p:attrNameLst>
                                      </p:cBhvr>
                                      <p:to>
                                        <p:strVal val="visible"/>
                                      </p:to>
                                    </p:set>
                                    <p:animEffect filter="dissolve" transition="in">
                                      <p:cBhvr>
                                        <p:cTn id="7" dur="500"/>
                                        <p:tgtEl>
                                          <p:spTgt spid="684">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684">
                                            <p:txEl>
                                              <p:pRg st="0" end="0"/>
                                            </p:txEl>
                                          </p:spTgt>
                                        </p:tgtEl>
                                        <p:attrNameLst>
                                          <p:attrName>style.visibility</p:attrName>
                                        </p:attrNameLst>
                                      </p:cBhvr>
                                      <p:to>
                                        <p:strVal val="visible"/>
                                      </p:to>
                                    </p:set>
                                    <p:animEffect filter="dissolve" transition="in">
                                      <p:cBhvr>
                                        <p:cTn id="10" dur="500"/>
                                        <p:tgtEl>
                                          <p:spTgt spid="684">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684">
                                            <p:txEl>
                                              <p:pRg st="1" end="1"/>
                                            </p:txEl>
                                          </p:spTgt>
                                        </p:tgtEl>
                                        <p:attrNameLst>
                                          <p:attrName>style.visibility</p:attrName>
                                        </p:attrNameLst>
                                      </p:cBhvr>
                                      <p:to>
                                        <p:strVal val="visible"/>
                                      </p:to>
                                    </p:set>
                                    <p:animEffect filter="dissolve" transition="in">
                                      <p:cBhvr>
                                        <p:cTn id="14" dur="500"/>
                                        <p:tgtEl>
                                          <p:spTgt spid="684">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684">
                                            <p:txEl>
                                              <p:pRg st="2" end="2"/>
                                            </p:txEl>
                                          </p:spTgt>
                                        </p:tgtEl>
                                        <p:attrNameLst>
                                          <p:attrName>style.visibility</p:attrName>
                                        </p:attrNameLst>
                                      </p:cBhvr>
                                      <p:to>
                                        <p:strVal val="visible"/>
                                      </p:to>
                                    </p:set>
                                    <p:animEffect filter="dissolve" transition="in">
                                      <p:cBhvr>
                                        <p:cTn id="18" dur="500"/>
                                        <p:tgtEl>
                                          <p:spTgt spid="684">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84" grpId="1"/>
    </p:bld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87" name="AS A SERVICE…"/>
          <p:cNvSpPr txBox="1"/>
          <p:nvPr/>
        </p:nvSpPr>
        <p:spPr>
          <a:xfrm>
            <a:off x="1303706" y="781184"/>
            <a:ext cx="21776589" cy="8114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lnSpc>
                <a:spcPct val="80000"/>
              </a:lnSpc>
              <a:defRPr sz="20000"/>
            </a:pPr>
          </a:p>
          <a:p>
            <a:pPr algn="l" defTabSz="457200">
              <a:lnSpc>
                <a:spcPct val="80000"/>
              </a:lnSpc>
              <a:defRPr sz="20000"/>
            </a:pPr>
            <a:r>
              <a:t>AS A SERVICE</a:t>
            </a:r>
          </a:p>
          <a:p>
            <a:pPr algn="l" defTabSz="457200">
              <a:lnSpc>
                <a:spcPct val="80000"/>
              </a:lnSpc>
              <a:defRPr sz="20000"/>
            </a:pPr>
            <a:r>
              <a:t>AS A PRODUCT</a:t>
            </a:r>
          </a:p>
        </p:txBody>
      </p:sp>
      <p:pic>
        <p:nvPicPr>
          <p:cNvPr id="688" name="logo-white.png" descr="logo-white.png"/>
          <p:cNvPicPr>
            <a:picLocks noChangeAspect="1"/>
          </p:cNvPicPr>
          <p:nvPr/>
        </p:nvPicPr>
        <p:blipFill>
          <a:blip r:embed="rId2">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87">
                                            <p:bg/>
                                          </p:spTgt>
                                        </p:tgtEl>
                                        <p:attrNameLst>
                                          <p:attrName>style.visibility</p:attrName>
                                        </p:attrNameLst>
                                      </p:cBhvr>
                                      <p:to>
                                        <p:strVal val="visible"/>
                                      </p:to>
                                    </p:set>
                                    <p:animEffect filter="dissolve" transition="in">
                                      <p:cBhvr>
                                        <p:cTn id="7" dur="500"/>
                                        <p:tgtEl>
                                          <p:spTgt spid="687">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687">
                                            <p:txEl>
                                              <p:pRg st="0" end="0"/>
                                            </p:txEl>
                                          </p:spTgt>
                                        </p:tgtEl>
                                        <p:attrNameLst>
                                          <p:attrName>style.visibility</p:attrName>
                                        </p:attrNameLst>
                                      </p:cBhvr>
                                      <p:to>
                                        <p:strVal val="visible"/>
                                      </p:to>
                                    </p:set>
                                    <p:animEffect filter="dissolve" transition="in">
                                      <p:cBhvr>
                                        <p:cTn id="10" dur="500"/>
                                        <p:tgtEl>
                                          <p:spTgt spid="687">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687">
                                            <p:txEl>
                                              <p:pRg st="1" end="1"/>
                                            </p:txEl>
                                          </p:spTgt>
                                        </p:tgtEl>
                                        <p:attrNameLst>
                                          <p:attrName>style.visibility</p:attrName>
                                        </p:attrNameLst>
                                      </p:cBhvr>
                                      <p:to>
                                        <p:strVal val="visible"/>
                                      </p:to>
                                    </p:set>
                                    <p:animEffect filter="dissolve" transition="in">
                                      <p:cBhvr>
                                        <p:cTn id="14" dur="500"/>
                                        <p:tgtEl>
                                          <p:spTgt spid="687">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687">
                                            <p:txEl>
                                              <p:pRg st="2" end="2"/>
                                            </p:txEl>
                                          </p:spTgt>
                                        </p:tgtEl>
                                        <p:attrNameLst>
                                          <p:attrName>style.visibility</p:attrName>
                                        </p:attrNameLst>
                                      </p:cBhvr>
                                      <p:to>
                                        <p:strVal val="visible"/>
                                      </p:to>
                                    </p:set>
                                    <p:animEffect filter="dissolve" transition="in">
                                      <p:cBhvr>
                                        <p:cTn id="18" dur="500"/>
                                        <p:tgtEl>
                                          <p:spTgt spid="687">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87" grpId="1"/>
    </p:bld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90" name="API FIRST"/>
          <p:cNvSpPr txBox="1"/>
          <p:nvPr/>
        </p:nvSpPr>
        <p:spPr>
          <a:xfrm>
            <a:off x="1303706" y="781184"/>
            <a:ext cx="21776589" cy="121536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lnSpc>
                <a:spcPct val="80000"/>
              </a:lnSpc>
              <a:defRPr sz="30000"/>
            </a:pPr>
          </a:p>
          <a:p>
            <a:pPr algn="l" defTabSz="457200">
              <a:lnSpc>
                <a:spcPct val="80000"/>
              </a:lnSpc>
              <a:defRPr sz="30000"/>
            </a:pPr>
            <a:r>
              <a:t>API FIRST</a:t>
            </a:r>
          </a:p>
        </p:txBody>
      </p:sp>
      <p:pic>
        <p:nvPicPr>
          <p:cNvPr id="691" name="logo-white.png" descr="logo-white.png"/>
          <p:cNvPicPr>
            <a:picLocks noChangeAspect="1"/>
          </p:cNvPicPr>
          <p:nvPr/>
        </p:nvPicPr>
        <p:blipFill>
          <a:blip r:embed="rId2">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90">
                                            <p:bg/>
                                          </p:spTgt>
                                        </p:tgtEl>
                                        <p:attrNameLst>
                                          <p:attrName>style.visibility</p:attrName>
                                        </p:attrNameLst>
                                      </p:cBhvr>
                                      <p:to>
                                        <p:strVal val="visible"/>
                                      </p:to>
                                    </p:set>
                                    <p:animEffect filter="dissolve" transition="in">
                                      <p:cBhvr>
                                        <p:cTn id="7" dur="500"/>
                                        <p:tgtEl>
                                          <p:spTgt spid="690">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690">
                                            <p:txEl>
                                              <p:pRg st="0" end="0"/>
                                            </p:txEl>
                                          </p:spTgt>
                                        </p:tgtEl>
                                        <p:attrNameLst>
                                          <p:attrName>style.visibility</p:attrName>
                                        </p:attrNameLst>
                                      </p:cBhvr>
                                      <p:to>
                                        <p:strVal val="visible"/>
                                      </p:to>
                                    </p:set>
                                    <p:animEffect filter="dissolve" transition="in">
                                      <p:cBhvr>
                                        <p:cTn id="10" dur="500"/>
                                        <p:tgtEl>
                                          <p:spTgt spid="690">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690">
                                            <p:txEl>
                                              <p:pRg st="1" end="1"/>
                                            </p:txEl>
                                          </p:spTgt>
                                        </p:tgtEl>
                                        <p:attrNameLst>
                                          <p:attrName>style.visibility</p:attrName>
                                        </p:attrNameLst>
                                      </p:cBhvr>
                                      <p:to>
                                        <p:strVal val="visible"/>
                                      </p:to>
                                    </p:set>
                                    <p:animEffect filter="dissolve" transition="in">
                                      <p:cBhvr>
                                        <p:cTn id="14" dur="500"/>
                                        <p:tgtEl>
                                          <p:spTgt spid="690">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690">
                                            <p:txEl>
                                              <p:pRg st="2" end="2"/>
                                            </p:txEl>
                                          </p:spTgt>
                                        </p:tgtEl>
                                        <p:attrNameLst>
                                          <p:attrName>style.visibility</p:attrName>
                                        </p:attrNameLst>
                                      </p:cBhvr>
                                      <p:to>
                                        <p:strVal val="visible"/>
                                      </p:to>
                                    </p:set>
                                    <p:animEffect filter="dissolve" transition="in">
                                      <p:cBhvr>
                                        <p:cTn id="18" dur="500"/>
                                        <p:tgtEl>
                                          <p:spTgt spid="690">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90" grpId="1"/>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693"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sp>
        <p:nvSpPr>
          <p:cNvPr id="694" name="The seven make-or-brake…"/>
          <p:cNvSpPr txBox="1"/>
          <p:nvPr/>
        </p:nvSpPr>
        <p:spPr>
          <a:xfrm>
            <a:off x="1303705" y="1501459"/>
            <a:ext cx="14269926" cy="9163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solidFill>
                  <a:srgbClr val="000000"/>
                </a:solidFill>
              </a:defRPr>
            </a:pPr>
            <a:r>
              <a:t>The seven make-or-brake</a:t>
            </a:r>
          </a:p>
          <a:p>
            <a:pPr algn="l" defTabSz="457200">
              <a:defRPr sz="8000">
                <a:solidFill>
                  <a:srgbClr val="000000"/>
                </a:solidFill>
              </a:defRPr>
            </a:pPr>
            <a:r>
              <a:t>API challenges to address.</a:t>
            </a:r>
          </a:p>
          <a:p>
            <a:pPr algn="l" defTabSz="457200">
              <a:defRPr sz="8000">
                <a:solidFill>
                  <a:srgbClr val="000000"/>
                </a:solidFill>
              </a:defRPr>
            </a:pPr>
            <a:r>
              <a:t>1. Where to start?</a:t>
            </a:r>
          </a:p>
          <a:p>
            <a:pPr algn="l" defTabSz="457200">
              <a:defRPr sz="5000">
                <a:solidFill>
                  <a:srgbClr val="000000"/>
                </a:solidFill>
              </a:defRPr>
            </a:pP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Helvetica Neue Light"/>
                <a:ea typeface="Helvetica Neue Light"/>
                <a:cs typeface="Helvetica Neue Light"/>
                <a:sym typeface="Helvetica Neue Light"/>
              </a:defRPr>
            </a:pPr>
            <a:r>
              <a:t>Data access and integration</a:t>
            </a: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mn-lt"/>
                <a:ea typeface="+mn-ea"/>
                <a:cs typeface="+mn-cs"/>
                <a:sym typeface="Helvetica Neue Medium"/>
              </a:defRPr>
            </a:pPr>
            <a:r>
              <a:t>Cloud migration</a:t>
            </a: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Core transformation</a:t>
            </a:r>
          </a:p>
        </p:txBody>
      </p:sp>
      <p:pic>
        <p:nvPicPr>
          <p:cNvPr id="695" name="Image" descr="Image"/>
          <p:cNvPicPr>
            <a:picLocks noChangeAspect="1"/>
          </p:cNvPicPr>
          <p:nvPr/>
        </p:nvPicPr>
        <p:blipFill>
          <a:blip r:embed="rId4">
            <a:extLst/>
          </a:blip>
          <a:srcRect l="51189" t="0" r="0" b="51207"/>
          <a:stretch>
            <a:fillRect/>
          </a:stretch>
        </p:blipFill>
        <p:spPr>
          <a:xfrm>
            <a:off x="15573630" y="3685381"/>
            <a:ext cx="6347731" cy="63453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94">
                                            <p:bg/>
                                          </p:spTgt>
                                        </p:tgtEl>
                                        <p:attrNameLst>
                                          <p:attrName>style.visibility</p:attrName>
                                        </p:attrNameLst>
                                      </p:cBhvr>
                                      <p:to>
                                        <p:strVal val="visible"/>
                                      </p:to>
                                    </p:set>
                                    <p:animEffect filter="dissolve" transition="in">
                                      <p:cBhvr>
                                        <p:cTn id="7" dur="500"/>
                                        <p:tgtEl>
                                          <p:spTgt spid="694">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694">
                                            <p:txEl>
                                              <p:pRg st="0" end="0"/>
                                            </p:txEl>
                                          </p:spTgt>
                                        </p:tgtEl>
                                        <p:attrNameLst>
                                          <p:attrName>style.visibility</p:attrName>
                                        </p:attrNameLst>
                                      </p:cBhvr>
                                      <p:to>
                                        <p:strVal val="visible"/>
                                      </p:to>
                                    </p:set>
                                    <p:animEffect filter="dissolve" transition="in">
                                      <p:cBhvr>
                                        <p:cTn id="10" dur="500"/>
                                        <p:tgtEl>
                                          <p:spTgt spid="694">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694">
                                            <p:txEl>
                                              <p:pRg st="1" end="1"/>
                                            </p:txEl>
                                          </p:spTgt>
                                        </p:tgtEl>
                                        <p:attrNameLst>
                                          <p:attrName>style.visibility</p:attrName>
                                        </p:attrNameLst>
                                      </p:cBhvr>
                                      <p:to>
                                        <p:strVal val="visible"/>
                                      </p:to>
                                    </p:set>
                                    <p:animEffect filter="dissolve" transition="in">
                                      <p:cBhvr>
                                        <p:cTn id="14" dur="500"/>
                                        <p:tgtEl>
                                          <p:spTgt spid="694">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694">
                                            <p:txEl>
                                              <p:pRg st="2" end="2"/>
                                            </p:txEl>
                                          </p:spTgt>
                                        </p:tgtEl>
                                        <p:attrNameLst>
                                          <p:attrName>style.visibility</p:attrName>
                                        </p:attrNameLst>
                                      </p:cBhvr>
                                      <p:to>
                                        <p:strVal val="visible"/>
                                      </p:to>
                                    </p:set>
                                    <p:animEffect filter="dissolve" transition="in">
                                      <p:cBhvr>
                                        <p:cTn id="18" dur="500"/>
                                        <p:tgtEl>
                                          <p:spTgt spid="694">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694">
                                            <p:txEl>
                                              <p:pRg st="3" end="3"/>
                                            </p:txEl>
                                          </p:spTgt>
                                        </p:tgtEl>
                                        <p:attrNameLst>
                                          <p:attrName>style.visibility</p:attrName>
                                        </p:attrNameLst>
                                      </p:cBhvr>
                                      <p:to>
                                        <p:strVal val="visible"/>
                                      </p:to>
                                    </p:set>
                                    <p:animEffect filter="dissolve" transition="in">
                                      <p:cBhvr>
                                        <p:cTn id="22" dur="500"/>
                                        <p:tgtEl>
                                          <p:spTgt spid="694">
                                            <p:txEl>
                                              <p:pRg st="3" end="3"/>
                                            </p:txEl>
                                          </p:spTgt>
                                        </p:tgtEl>
                                      </p:cBhvr>
                                    </p:animEffect>
                                  </p:childTnLst>
                                </p:cTn>
                              </p:par>
                            </p:childTnLst>
                          </p:cTn>
                        </p:par>
                        <p:par>
                          <p:cTn id="23" fill="hold">
                            <p:stCondLst>
                              <p:cond delay="2000"/>
                            </p:stCondLst>
                            <p:childTnLst>
                              <p:par>
                                <p:cTn id="24" presetClass="entr" nodeType="afterEffect" presetID="9" grpId="1" fill="hold">
                                  <p:stCondLst>
                                    <p:cond delay="0"/>
                                  </p:stCondLst>
                                  <p:iterate type="el" backwards="0">
                                    <p:tmAbs val="0"/>
                                  </p:iterate>
                                  <p:childTnLst>
                                    <p:set>
                                      <p:cBhvr>
                                        <p:cTn id="25" fill="hold"/>
                                        <p:tgtEl>
                                          <p:spTgt spid="694">
                                            <p:txEl>
                                              <p:pRg st="4" end="4"/>
                                            </p:txEl>
                                          </p:spTgt>
                                        </p:tgtEl>
                                        <p:attrNameLst>
                                          <p:attrName>style.visibility</p:attrName>
                                        </p:attrNameLst>
                                      </p:cBhvr>
                                      <p:to>
                                        <p:strVal val="visible"/>
                                      </p:to>
                                    </p:set>
                                    <p:animEffect filter="dissolve" transition="in">
                                      <p:cBhvr>
                                        <p:cTn id="26" dur="500"/>
                                        <p:tgtEl>
                                          <p:spTgt spid="694">
                                            <p:txEl>
                                              <p:pRg st="4" end="4"/>
                                            </p:txEl>
                                          </p:spTgt>
                                        </p:tgtEl>
                                      </p:cBhvr>
                                    </p:animEffect>
                                  </p:childTnLst>
                                </p:cTn>
                              </p:par>
                            </p:childTnLst>
                          </p:cTn>
                        </p:par>
                        <p:par>
                          <p:cTn id="27" fill="hold">
                            <p:stCondLst>
                              <p:cond delay="2500"/>
                            </p:stCondLst>
                            <p:childTnLst>
                              <p:par>
                                <p:cTn id="28" presetClass="entr" nodeType="afterEffect" presetID="9" grpId="1" fill="hold">
                                  <p:stCondLst>
                                    <p:cond delay="0"/>
                                  </p:stCondLst>
                                  <p:iterate type="el" backwards="0">
                                    <p:tmAbs val="0"/>
                                  </p:iterate>
                                  <p:childTnLst>
                                    <p:set>
                                      <p:cBhvr>
                                        <p:cTn id="29" fill="hold"/>
                                        <p:tgtEl>
                                          <p:spTgt spid="694">
                                            <p:txEl>
                                              <p:pRg st="5" end="5"/>
                                            </p:txEl>
                                          </p:spTgt>
                                        </p:tgtEl>
                                        <p:attrNameLst>
                                          <p:attrName>style.visibility</p:attrName>
                                        </p:attrNameLst>
                                      </p:cBhvr>
                                      <p:to>
                                        <p:strVal val="visible"/>
                                      </p:to>
                                    </p:set>
                                    <p:animEffect filter="dissolve" transition="in">
                                      <p:cBhvr>
                                        <p:cTn id="30" dur="500"/>
                                        <p:tgtEl>
                                          <p:spTgt spid="694">
                                            <p:txEl>
                                              <p:pRg st="5" end="5"/>
                                            </p:txEl>
                                          </p:spTgt>
                                        </p:tgtEl>
                                      </p:cBhvr>
                                    </p:animEffect>
                                  </p:childTnLst>
                                </p:cTn>
                              </p:par>
                            </p:childTnLst>
                          </p:cTn>
                        </p:par>
                        <p:par>
                          <p:cTn id="31" fill="hold">
                            <p:stCondLst>
                              <p:cond delay="3000"/>
                            </p:stCondLst>
                            <p:childTnLst>
                              <p:par>
                                <p:cTn id="32" presetClass="entr" nodeType="afterEffect" presetID="9" grpId="1" fill="hold">
                                  <p:stCondLst>
                                    <p:cond delay="0"/>
                                  </p:stCondLst>
                                  <p:iterate type="el" backwards="0">
                                    <p:tmAbs val="0"/>
                                  </p:iterate>
                                  <p:childTnLst>
                                    <p:set>
                                      <p:cBhvr>
                                        <p:cTn id="33" fill="hold"/>
                                        <p:tgtEl>
                                          <p:spTgt spid="694">
                                            <p:txEl>
                                              <p:pRg st="6" end="6"/>
                                            </p:txEl>
                                          </p:spTgt>
                                        </p:tgtEl>
                                        <p:attrNameLst>
                                          <p:attrName>style.visibility</p:attrName>
                                        </p:attrNameLst>
                                      </p:cBhvr>
                                      <p:to>
                                        <p:strVal val="visible"/>
                                      </p:to>
                                    </p:set>
                                    <p:animEffect filter="dissolve" transition="in">
                                      <p:cBhvr>
                                        <p:cTn id="34" dur="500"/>
                                        <p:tgtEl>
                                          <p:spTgt spid="694">
                                            <p:txEl>
                                              <p:pRg st="6" end="6"/>
                                            </p:txEl>
                                          </p:spTgt>
                                        </p:tgtEl>
                                      </p:cBhvr>
                                    </p:animEffect>
                                  </p:childTnLst>
                                </p:cTn>
                              </p:par>
                            </p:childTnLst>
                          </p:cTn>
                        </p:par>
                        <p:par>
                          <p:cTn id="35" fill="hold">
                            <p:stCondLst>
                              <p:cond delay="3500"/>
                            </p:stCondLst>
                            <p:childTnLst>
                              <p:par>
                                <p:cTn id="36" presetClass="entr" nodeType="afterEffect" presetID="9" grpId="1" fill="hold">
                                  <p:stCondLst>
                                    <p:cond delay="0"/>
                                  </p:stCondLst>
                                  <p:iterate type="el" backwards="0">
                                    <p:tmAbs val="0"/>
                                  </p:iterate>
                                  <p:childTnLst>
                                    <p:set>
                                      <p:cBhvr>
                                        <p:cTn id="37" fill="hold"/>
                                        <p:tgtEl>
                                          <p:spTgt spid="694">
                                            <p:txEl>
                                              <p:pRg st="7" end="7"/>
                                            </p:txEl>
                                          </p:spTgt>
                                        </p:tgtEl>
                                        <p:attrNameLst>
                                          <p:attrName>style.visibility</p:attrName>
                                        </p:attrNameLst>
                                      </p:cBhvr>
                                      <p:to>
                                        <p:strVal val="visible"/>
                                      </p:to>
                                    </p:set>
                                    <p:animEffect filter="dissolve" transition="in">
                                      <p:cBhvr>
                                        <p:cTn id="38" dur="500"/>
                                        <p:tgtEl>
                                          <p:spTgt spid="694">
                                            <p:txEl>
                                              <p:pRg st="7" end="7"/>
                                            </p:txEl>
                                          </p:spTgt>
                                        </p:tgtEl>
                                      </p:cBhvr>
                                    </p:animEffect>
                                  </p:childTnLst>
                                </p:cTn>
                              </p:par>
                            </p:childTnLst>
                          </p:cTn>
                        </p:par>
                        <p:par>
                          <p:cTn id="39" fill="hold">
                            <p:stCondLst>
                              <p:cond delay="4000"/>
                            </p:stCondLst>
                            <p:childTnLst>
                              <p:par>
                                <p:cTn id="40" presetClass="entr" nodeType="afterEffect" presetID="9" grpId="1" fill="hold">
                                  <p:stCondLst>
                                    <p:cond delay="0"/>
                                  </p:stCondLst>
                                  <p:iterate type="el" backwards="0">
                                    <p:tmAbs val="0"/>
                                  </p:iterate>
                                  <p:childTnLst>
                                    <p:set>
                                      <p:cBhvr>
                                        <p:cTn id="41" fill="hold"/>
                                        <p:tgtEl>
                                          <p:spTgt spid="694">
                                            <p:txEl>
                                              <p:pRg st="8" end="8"/>
                                            </p:txEl>
                                          </p:spTgt>
                                        </p:tgtEl>
                                        <p:attrNameLst>
                                          <p:attrName>style.visibility</p:attrName>
                                        </p:attrNameLst>
                                      </p:cBhvr>
                                      <p:to>
                                        <p:strVal val="visible"/>
                                      </p:to>
                                    </p:set>
                                    <p:animEffect filter="dissolve" transition="in">
                                      <p:cBhvr>
                                        <p:cTn id="42" dur="500"/>
                                        <p:tgtEl>
                                          <p:spTgt spid="694">
                                            <p:txEl>
                                              <p:pRg st="8" end="8"/>
                                            </p:txEl>
                                          </p:spTgt>
                                        </p:tgtEl>
                                      </p:cBhvr>
                                    </p:animEffect>
                                  </p:childTnLst>
                                </p:cTn>
                              </p:par>
                            </p:childTnLst>
                          </p:cTn>
                        </p:par>
                        <p:par>
                          <p:cTn id="43" fill="hold">
                            <p:stCondLst>
                              <p:cond delay="4500"/>
                            </p:stCondLst>
                            <p:childTnLst>
                              <p:par>
                                <p:cTn id="44" presetClass="entr" nodeType="afterEffect" presetID="9" grpId="1" fill="hold">
                                  <p:stCondLst>
                                    <p:cond delay="0"/>
                                  </p:stCondLst>
                                  <p:iterate type="el" backwards="0">
                                    <p:tmAbs val="0"/>
                                  </p:iterate>
                                  <p:childTnLst>
                                    <p:set>
                                      <p:cBhvr>
                                        <p:cTn id="45" fill="hold"/>
                                        <p:tgtEl>
                                          <p:spTgt spid="694">
                                            <p:txEl>
                                              <p:pRg st="9" end="9"/>
                                            </p:txEl>
                                          </p:spTgt>
                                        </p:tgtEl>
                                        <p:attrNameLst>
                                          <p:attrName>style.visibility</p:attrName>
                                        </p:attrNameLst>
                                      </p:cBhvr>
                                      <p:to>
                                        <p:strVal val="visible"/>
                                      </p:to>
                                    </p:set>
                                    <p:animEffect filter="dissolve" transition="in">
                                      <p:cBhvr>
                                        <p:cTn id="46" dur="500"/>
                                        <p:tgtEl>
                                          <p:spTgt spid="694">
                                            <p:txEl>
                                              <p:pRg st="9" end="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94" grpId="1"/>
    </p:bldLst>
  </p:timing>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699"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sp>
        <p:nvSpPr>
          <p:cNvPr id="700" name="2. How should our API teams…"/>
          <p:cNvSpPr txBox="1"/>
          <p:nvPr/>
        </p:nvSpPr>
        <p:spPr>
          <a:xfrm>
            <a:off x="1303705" y="1501459"/>
            <a:ext cx="14269926" cy="9163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solidFill>
                  <a:srgbClr val="000000"/>
                </a:solidFill>
              </a:defRPr>
            </a:pPr>
            <a:r>
              <a:t>2. How should our API teams</a:t>
            </a:r>
          </a:p>
          <a:p>
            <a:pPr algn="l" defTabSz="457200">
              <a:defRPr sz="8000">
                <a:solidFill>
                  <a:srgbClr val="000000"/>
                </a:solidFill>
              </a:defRPr>
            </a:pPr>
            <a:r>
              <a:t>look like? This is sincerely important.</a:t>
            </a:r>
          </a:p>
          <a:p>
            <a:pPr algn="l" defTabSz="457200">
              <a:defRPr sz="5000">
                <a:solidFill>
                  <a:srgbClr val="000000"/>
                </a:solidFill>
              </a:defRPr>
            </a:pP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Helvetica Neue Light"/>
                <a:ea typeface="Helvetica Neue Light"/>
                <a:cs typeface="Helvetica Neue Light"/>
                <a:sym typeface="Helvetica Neue Light"/>
              </a:defRPr>
            </a:pPr>
            <a:r>
              <a:t>Must employ fully agile operating model.</a:t>
            </a: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mn-lt"/>
                <a:ea typeface="+mn-ea"/>
                <a:cs typeface="+mn-cs"/>
                <a:sym typeface="Helvetica Neue Medium"/>
              </a:defRPr>
            </a:pPr>
            <a:r>
              <a:t>Dedicated PO to ensure high value APIs.</a:t>
            </a: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Centralized, Decentralized, Hybrid ???</a:t>
            </a:r>
          </a:p>
        </p:txBody>
      </p:sp>
      <p:pic>
        <p:nvPicPr>
          <p:cNvPr id="701" name="Image" descr="Image"/>
          <p:cNvPicPr>
            <a:picLocks noChangeAspect="1"/>
          </p:cNvPicPr>
          <p:nvPr/>
        </p:nvPicPr>
        <p:blipFill>
          <a:blip r:embed="rId4">
            <a:extLst/>
          </a:blip>
          <a:srcRect l="0" t="0" r="51189" b="51207"/>
          <a:stretch>
            <a:fillRect/>
          </a:stretch>
        </p:blipFill>
        <p:spPr>
          <a:xfrm>
            <a:off x="15573629" y="3685381"/>
            <a:ext cx="6347731" cy="63453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00">
                                            <p:bg/>
                                          </p:spTgt>
                                        </p:tgtEl>
                                        <p:attrNameLst>
                                          <p:attrName>style.visibility</p:attrName>
                                        </p:attrNameLst>
                                      </p:cBhvr>
                                      <p:to>
                                        <p:strVal val="visible"/>
                                      </p:to>
                                    </p:set>
                                    <p:animEffect filter="dissolve" transition="in">
                                      <p:cBhvr>
                                        <p:cTn id="7" dur="500"/>
                                        <p:tgtEl>
                                          <p:spTgt spid="700">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700">
                                            <p:txEl>
                                              <p:pRg st="0" end="0"/>
                                            </p:txEl>
                                          </p:spTgt>
                                        </p:tgtEl>
                                        <p:attrNameLst>
                                          <p:attrName>style.visibility</p:attrName>
                                        </p:attrNameLst>
                                      </p:cBhvr>
                                      <p:to>
                                        <p:strVal val="visible"/>
                                      </p:to>
                                    </p:set>
                                    <p:animEffect filter="dissolve" transition="in">
                                      <p:cBhvr>
                                        <p:cTn id="10" dur="500"/>
                                        <p:tgtEl>
                                          <p:spTgt spid="700">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700">
                                            <p:txEl>
                                              <p:pRg st="1" end="1"/>
                                            </p:txEl>
                                          </p:spTgt>
                                        </p:tgtEl>
                                        <p:attrNameLst>
                                          <p:attrName>style.visibility</p:attrName>
                                        </p:attrNameLst>
                                      </p:cBhvr>
                                      <p:to>
                                        <p:strVal val="visible"/>
                                      </p:to>
                                    </p:set>
                                    <p:animEffect filter="dissolve" transition="in">
                                      <p:cBhvr>
                                        <p:cTn id="14" dur="500"/>
                                        <p:tgtEl>
                                          <p:spTgt spid="700">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700">
                                            <p:txEl>
                                              <p:pRg st="2" end="2"/>
                                            </p:txEl>
                                          </p:spTgt>
                                        </p:tgtEl>
                                        <p:attrNameLst>
                                          <p:attrName>style.visibility</p:attrName>
                                        </p:attrNameLst>
                                      </p:cBhvr>
                                      <p:to>
                                        <p:strVal val="visible"/>
                                      </p:to>
                                    </p:set>
                                    <p:animEffect filter="dissolve" transition="in">
                                      <p:cBhvr>
                                        <p:cTn id="18" dur="500"/>
                                        <p:tgtEl>
                                          <p:spTgt spid="700">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700">
                                            <p:txEl>
                                              <p:pRg st="3" end="3"/>
                                            </p:txEl>
                                          </p:spTgt>
                                        </p:tgtEl>
                                        <p:attrNameLst>
                                          <p:attrName>style.visibility</p:attrName>
                                        </p:attrNameLst>
                                      </p:cBhvr>
                                      <p:to>
                                        <p:strVal val="visible"/>
                                      </p:to>
                                    </p:set>
                                    <p:animEffect filter="dissolve" transition="in">
                                      <p:cBhvr>
                                        <p:cTn id="22" dur="500"/>
                                        <p:tgtEl>
                                          <p:spTgt spid="700">
                                            <p:txEl>
                                              <p:pRg st="3" end="3"/>
                                            </p:txEl>
                                          </p:spTgt>
                                        </p:tgtEl>
                                      </p:cBhvr>
                                    </p:animEffect>
                                  </p:childTnLst>
                                </p:cTn>
                              </p:par>
                            </p:childTnLst>
                          </p:cTn>
                        </p:par>
                        <p:par>
                          <p:cTn id="23" fill="hold">
                            <p:stCondLst>
                              <p:cond delay="2000"/>
                            </p:stCondLst>
                            <p:childTnLst>
                              <p:par>
                                <p:cTn id="24" presetClass="entr" nodeType="afterEffect" presetID="9" grpId="1" fill="hold">
                                  <p:stCondLst>
                                    <p:cond delay="0"/>
                                  </p:stCondLst>
                                  <p:iterate type="el" backwards="0">
                                    <p:tmAbs val="0"/>
                                  </p:iterate>
                                  <p:childTnLst>
                                    <p:set>
                                      <p:cBhvr>
                                        <p:cTn id="25" fill="hold"/>
                                        <p:tgtEl>
                                          <p:spTgt spid="700">
                                            <p:txEl>
                                              <p:pRg st="4" end="4"/>
                                            </p:txEl>
                                          </p:spTgt>
                                        </p:tgtEl>
                                        <p:attrNameLst>
                                          <p:attrName>style.visibility</p:attrName>
                                        </p:attrNameLst>
                                      </p:cBhvr>
                                      <p:to>
                                        <p:strVal val="visible"/>
                                      </p:to>
                                    </p:set>
                                    <p:animEffect filter="dissolve" transition="in">
                                      <p:cBhvr>
                                        <p:cTn id="26" dur="500"/>
                                        <p:tgtEl>
                                          <p:spTgt spid="700">
                                            <p:txEl>
                                              <p:pRg st="4" end="4"/>
                                            </p:txEl>
                                          </p:spTgt>
                                        </p:tgtEl>
                                      </p:cBhvr>
                                    </p:animEffect>
                                  </p:childTnLst>
                                </p:cTn>
                              </p:par>
                            </p:childTnLst>
                          </p:cTn>
                        </p:par>
                        <p:par>
                          <p:cTn id="27" fill="hold">
                            <p:stCondLst>
                              <p:cond delay="2500"/>
                            </p:stCondLst>
                            <p:childTnLst>
                              <p:par>
                                <p:cTn id="28" presetClass="entr" nodeType="afterEffect" presetID="9" grpId="1" fill="hold">
                                  <p:stCondLst>
                                    <p:cond delay="0"/>
                                  </p:stCondLst>
                                  <p:iterate type="el" backwards="0">
                                    <p:tmAbs val="0"/>
                                  </p:iterate>
                                  <p:childTnLst>
                                    <p:set>
                                      <p:cBhvr>
                                        <p:cTn id="29" fill="hold"/>
                                        <p:tgtEl>
                                          <p:spTgt spid="700">
                                            <p:txEl>
                                              <p:pRg st="5" end="5"/>
                                            </p:txEl>
                                          </p:spTgt>
                                        </p:tgtEl>
                                        <p:attrNameLst>
                                          <p:attrName>style.visibility</p:attrName>
                                        </p:attrNameLst>
                                      </p:cBhvr>
                                      <p:to>
                                        <p:strVal val="visible"/>
                                      </p:to>
                                    </p:set>
                                    <p:animEffect filter="dissolve" transition="in">
                                      <p:cBhvr>
                                        <p:cTn id="30" dur="500"/>
                                        <p:tgtEl>
                                          <p:spTgt spid="700">
                                            <p:txEl>
                                              <p:pRg st="5" end="5"/>
                                            </p:txEl>
                                          </p:spTgt>
                                        </p:tgtEl>
                                      </p:cBhvr>
                                    </p:animEffect>
                                  </p:childTnLst>
                                </p:cTn>
                              </p:par>
                            </p:childTnLst>
                          </p:cTn>
                        </p:par>
                        <p:par>
                          <p:cTn id="31" fill="hold">
                            <p:stCondLst>
                              <p:cond delay="3000"/>
                            </p:stCondLst>
                            <p:childTnLst>
                              <p:par>
                                <p:cTn id="32" presetClass="entr" nodeType="afterEffect" presetID="9" grpId="1" fill="hold">
                                  <p:stCondLst>
                                    <p:cond delay="0"/>
                                  </p:stCondLst>
                                  <p:iterate type="el" backwards="0">
                                    <p:tmAbs val="0"/>
                                  </p:iterate>
                                  <p:childTnLst>
                                    <p:set>
                                      <p:cBhvr>
                                        <p:cTn id="33" fill="hold"/>
                                        <p:tgtEl>
                                          <p:spTgt spid="700">
                                            <p:txEl>
                                              <p:pRg st="6" end="6"/>
                                            </p:txEl>
                                          </p:spTgt>
                                        </p:tgtEl>
                                        <p:attrNameLst>
                                          <p:attrName>style.visibility</p:attrName>
                                        </p:attrNameLst>
                                      </p:cBhvr>
                                      <p:to>
                                        <p:strVal val="visible"/>
                                      </p:to>
                                    </p:set>
                                    <p:animEffect filter="dissolve" transition="in">
                                      <p:cBhvr>
                                        <p:cTn id="34" dur="500"/>
                                        <p:tgtEl>
                                          <p:spTgt spid="700">
                                            <p:txEl>
                                              <p:pRg st="6" end="6"/>
                                            </p:txEl>
                                          </p:spTgt>
                                        </p:tgtEl>
                                      </p:cBhvr>
                                    </p:animEffect>
                                  </p:childTnLst>
                                </p:cTn>
                              </p:par>
                            </p:childTnLst>
                          </p:cTn>
                        </p:par>
                        <p:par>
                          <p:cTn id="35" fill="hold">
                            <p:stCondLst>
                              <p:cond delay="3500"/>
                            </p:stCondLst>
                            <p:childTnLst>
                              <p:par>
                                <p:cTn id="36" presetClass="entr" nodeType="afterEffect" presetID="9" grpId="1" fill="hold">
                                  <p:stCondLst>
                                    <p:cond delay="0"/>
                                  </p:stCondLst>
                                  <p:iterate type="el" backwards="0">
                                    <p:tmAbs val="0"/>
                                  </p:iterate>
                                  <p:childTnLst>
                                    <p:set>
                                      <p:cBhvr>
                                        <p:cTn id="37" fill="hold"/>
                                        <p:tgtEl>
                                          <p:spTgt spid="700">
                                            <p:txEl>
                                              <p:pRg st="7" end="7"/>
                                            </p:txEl>
                                          </p:spTgt>
                                        </p:tgtEl>
                                        <p:attrNameLst>
                                          <p:attrName>style.visibility</p:attrName>
                                        </p:attrNameLst>
                                      </p:cBhvr>
                                      <p:to>
                                        <p:strVal val="visible"/>
                                      </p:to>
                                    </p:set>
                                    <p:animEffect filter="dissolve" transition="in">
                                      <p:cBhvr>
                                        <p:cTn id="38" dur="500"/>
                                        <p:tgtEl>
                                          <p:spTgt spid="700">
                                            <p:txEl>
                                              <p:pRg st="7" end="7"/>
                                            </p:txEl>
                                          </p:spTgt>
                                        </p:tgtEl>
                                      </p:cBhvr>
                                    </p:animEffect>
                                  </p:childTnLst>
                                </p:cTn>
                              </p:par>
                            </p:childTnLst>
                          </p:cTn>
                        </p:par>
                        <p:par>
                          <p:cTn id="39" fill="hold">
                            <p:stCondLst>
                              <p:cond delay="4000"/>
                            </p:stCondLst>
                            <p:childTnLst>
                              <p:par>
                                <p:cTn id="40" presetClass="entr" nodeType="afterEffect" presetID="9" grpId="1" fill="hold">
                                  <p:stCondLst>
                                    <p:cond delay="0"/>
                                  </p:stCondLst>
                                  <p:iterate type="el" backwards="0">
                                    <p:tmAbs val="0"/>
                                  </p:iterate>
                                  <p:childTnLst>
                                    <p:set>
                                      <p:cBhvr>
                                        <p:cTn id="41" fill="hold"/>
                                        <p:tgtEl>
                                          <p:spTgt spid="700">
                                            <p:txEl>
                                              <p:pRg st="8" end="8"/>
                                            </p:txEl>
                                          </p:spTgt>
                                        </p:tgtEl>
                                        <p:attrNameLst>
                                          <p:attrName>style.visibility</p:attrName>
                                        </p:attrNameLst>
                                      </p:cBhvr>
                                      <p:to>
                                        <p:strVal val="visible"/>
                                      </p:to>
                                    </p:set>
                                    <p:animEffect filter="dissolve" transition="in">
                                      <p:cBhvr>
                                        <p:cTn id="42" dur="500"/>
                                        <p:tgtEl>
                                          <p:spTgt spid="700">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00" grpId="1"/>
    </p:bldLst>
  </p:timing>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705"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sp>
        <p:nvSpPr>
          <p:cNvPr id="706" name="3. How to measure APIs?…"/>
          <p:cNvSpPr txBox="1"/>
          <p:nvPr/>
        </p:nvSpPr>
        <p:spPr>
          <a:xfrm>
            <a:off x="1303705" y="1501459"/>
            <a:ext cx="14269926" cy="10738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solidFill>
                  <a:srgbClr val="000000"/>
                </a:solidFill>
              </a:defRPr>
            </a:pPr>
            <a:r>
              <a:t>3. How to measure APIs?</a:t>
            </a:r>
          </a:p>
          <a:p>
            <a:pPr algn="l" defTabSz="457200">
              <a:defRPr sz="8000">
                <a:solidFill>
                  <a:srgbClr val="000000"/>
                </a:solidFill>
              </a:defRPr>
            </a:pPr>
            <a:r>
              <a:t>Need to demonstrate</a:t>
            </a:r>
          </a:p>
          <a:p>
            <a:pPr algn="l" defTabSz="457200">
              <a:defRPr sz="8000">
                <a:solidFill>
                  <a:srgbClr val="000000"/>
                </a:solidFill>
              </a:defRPr>
            </a:pPr>
            <a:r>
              <a:t>benefits and progress.</a:t>
            </a:r>
          </a:p>
          <a:p>
            <a:pPr algn="l" defTabSz="457200">
              <a:defRPr sz="5000">
                <a:solidFill>
                  <a:srgbClr val="000000"/>
                </a:solidFill>
              </a:defRPr>
            </a:pP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mn-lt"/>
                <a:ea typeface="+mn-ea"/>
                <a:cs typeface="+mn-cs"/>
                <a:sym typeface="Helvetica Neue Medium"/>
              </a:defRPr>
            </a:pPr>
            <a:r>
              <a:t>Cost driven, to develop, to operate</a:t>
            </a: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Quality driven, incidents, uptime...</a:t>
            </a: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Outputs, # released, # used....</a:t>
            </a: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Profit driven, revenues</a:t>
            </a:r>
          </a:p>
        </p:txBody>
      </p:sp>
      <p:pic>
        <p:nvPicPr>
          <p:cNvPr id="707" name="Image" descr="Image"/>
          <p:cNvPicPr>
            <a:picLocks noChangeAspect="1"/>
          </p:cNvPicPr>
          <p:nvPr/>
        </p:nvPicPr>
        <p:blipFill>
          <a:blip r:embed="rId4">
            <a:extLst/>
          </a:blip>
          <a:srcRect l="0" t="0" r="51155" b="51163"/>
          <a:stretch>
            <a:fillRect/>
          </a:stretch>
        </p:blipFill>
        <p:spPr>
          <a:xfrm>
            <a:off x="15573630" y="3682404"/>
            <a:ext cx="6352103" cy="63510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06">
                                            <p:bg/>
                                          </p:spTgt>
                                        </p:tgtEl>
                                        <p:attrNameLst>
                                          <p:attrName>style.visibility</p:attrName>
                                        </p:attrNameLst>
                                      </p:cBhvr>
                                      <p:to>
                                        <p:strVal val="visible"/>
                                      </p:to>
                                    </p:set>
                                    <p:animEffect filter="dissolve" transition="in">
                                      <p:cBhvr>
                                        <p:cTn id="7" dur="500"/>
                                        <p:tgtEl>
                                          <p:spTgt spid="706">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706">
                                            <p:txEl>
                                              <p:pRg st="0" end="0"/>
                                            </p:txEl>
                                          </p:spTgt>
                                        </p:tgtEl>
                                        <p:attrNameLst>
                                          <p:attrName>style.visibility</p:attrName>
                                        </p:attrNameLst>
                                      </p:cBhvr>
                                      <p:to>
                                        <p:strVal val="visible"/>
                                      </p:to>
                                    </p:set>
                                    <p:animEffect filter="dissolve" transition="in">
                                      <p:cBhvr>
                                        <p:cTn id="10" dur="500"/>
                                        <p:tgtEl>
                                          <p:spTgt spid="706">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706">
                                            <p:txEl>
                                              <p:pRg st="1" end="1"/>
                                            </p:txEl>
                                          </p:spTgt>
                                        </p:tgtEl>
                                        <p:attrNameLst>
                                          <p:attrName>style.visibility</p:attrName>
                                        </p:attrNameLst>
                                      </p:cBhvr>
                                      <p:to>
                                        <p:strVal val="visible"/>
                                      </p:to>
                                    </p:set>
                                    <p:animEffect filter="dissolve" transition="in">
                                      <p:cBhvr>
                                        <p:cTn id="14" dur="500"/>
                                        <p:tgtEl>
                                          <p:spTgt spid="706">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706">
                                            <p:txEl>
                                              <p:pRg st="2" end="2"/>
                                            </p:txEl>
                                          </p:spTgt>
                                        </p:tgtEl>
                                        <p:attrNameLst>
                                          <p:attrName>style.visibility</p:attrName>
                                        </p:attrNameLst>
                                      </p:cBhvr>
                                      <p:to>
                                        <p:strVal val="visible"/>
                                      </p:to>
                                    </p:set>
                                    <p:animEffect filter="dissolve" transition="in">
                                      <p:cBhvr>
                                        <p:cTn id="18" dur="500"/>
                                        <p:tgtEl>
                                          <p:spTgt spid="706">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706">
                                            <p:txEl>
                                              <p:pRg st="3" end="3"/>
                                            </p:txEl>
                                          </p:spTgt>
                                        </p:tgtEl>
                                        <p:attrNameLst>
                                          <p:attrName>style.visibility</p:attrName>
                                        </p:attrNameLst>
                                      </p:cBhvr>
                                      <p:to>
                                        <p:strVal val="visible"/>
                                      </p:to>
                                    </p:set>
                                    <p:animEffect filter="dissolve" transition="in">
                                      <p:cBhvr>
                                        <p:cTn id="22" dur="500"/>
                                        <p:tgtEl>
                                          <p:spTgt spid="706">
                                            <p:txEl>
                                              <p:pRg st="3" end="3"/>
                                            </p:txEl>
                                          </p:spTgt>
                                        </p:tgtEl>
                                      </p:cBhvr>
                                    </p:animEffect>
                                  </p:childTnLst>
                                </p:cTn>
                              </p:par>
                            </p:childTnLst>
                          </p:cTn>
                        </p:par>
                        <p:par>
                          <p:cTn id="23" fill="hold">
                            <p:stCondLst>
                              <p:cond delay="2000"/>
                            </p:stCondLst>
                            <p:childTnLst>
                              <p:par>
                                <p:cTn id="24" presetClass="entr" nodeType="afterEffect" presetID="9" grpId="1" fill="hold">
                                  <p:stCondLst>
                                    <p:cond delay="0"/>
                                  </p:stCondLst>
                                  <p:iterate type="el" backwards="0">
                                    <p:tmAbs val="0"/>
                                  </p:iterate>
                                  <p:childTnLst>
                                    <p:set>
                                      <p:cBhvr>
                                        <p:cTn id="25" fill="hold"/>
                                        <p:tgtEl>
                                          <p:spTgt spid="706">
                                            <p:txEl>
                                              <p:pRg st="4" end="4"/>
                                            </p:txEl>
                                          </p:spTgt>
                                        </p:tgtEl>
                                        <p:attrNameLst>
                                          <p:attrName>style.visibility</p:attrName>
                                        </p:attrNameLst>
                                      </p:cBhvr>
                                      <p:to>
                                        <p:strVal val="visible"/>
                                      </p:to>
                                    </p:set>
                                    <p:animEffect filter="dissolve" transition="in">
                                      <p:cBhvr>
                                        <p:cTn id="26" dur="500"/>
                                        <p:tgtEl>
                                          <p:spTgt spid="706">
                                            <p:txEl>
                                              <p:pRg st="4" end="4"/>
                                            </p:txEl>
                                          </p:spTgt>
                                        </p:tgtEl>
                                      </p:cBhvr>
                                    </p:animEffect>
                                  </p:childTnLst>
                                </p:cTn>
                              </p:par>
                            </p:childTnLst>
                          </p:cTn>
                        </p:par>
                        <p:par>
                          <p:cTn id="27" fill="hold">
                            <p:stCondLst>
                              <p:cond delay="2500"/>
                            </p:stCondLst>
                            <p:childTnLst>
                              <p:par>
                                <p:cTn id="28" presetClass="entr" nodeType="afterEffect" presetID="9" grpId="1" fill="hold">
                                  <p:stCondLst>
                                    <p:cond delay="0"/>
                                  </p:stCondLst>
                                  <p:iterate type="el" backwards="0">
                                    <p:tmAbs val="0"/>
                                  </p:iterate>
                                  <p:childTnLst>
                                    <p:set>
                                      <p:cBhvr>
                                        <p:cTn id="29" fill="hold"/>
                                        <p:tgtEl>
                                          <p:spTgt spid="706">
                                            <p:txEl>
                                              <p:pRg st="5" end="5"/>
                                            </p:txEl>
                                          </p:spTgt>
                                        </p:tgtEl>
                                        <p:attrNameLst>
                                          <p:attrName>style.visibility</p:attrName>
                                        </p:attrNameLst>
                                      </p:cBhvr>
                                      <p:to>
                                        <p:strVal val="visible"/>
                                      </p:to>
                                    </p:set>
                                    <p:animEffect filter="dissolve" transition="in">
                                      <p:cBhvr>
                                        <p:cTn id="30" dur="500"/>
                                        <p:tgtEl>
                                          <p:spTgt spid="706">
                                            <p:txEl>
                                              <p:pRg st="5" end="5"/>
                                            </p:txEl>
                                          </p:spTgt>
                                        </p:tgtEl>
                                      </p:cBhvr>
                                    </p:animEffect>
                                  </p:childTnLst>
                                </p:cTn>
                              </p:par>
                            </p:childTnLst>
                          </p:cTn>
                        </p:par>
                        <p:par>
                          <p:cTn id="31" fill="hold">
                            <p:stCondLst>
                              <p:cond delay="3000"/>
                            </p:stCondLst>
                            <p:childTnLst>
                              <p:par>
                                <p:cTn id="32" presetClass="entr" nodeType="afterEffect" presetID="9" grpId="1" fill="hold">
                                  <p:stCondLst>
                                    <p:cond delay="0"/>
                                  </p:stCondLst>
                                  <p:iterate type="el" backwards="0">
                                    <p:tmAbs val="0"/>
                                  </p:iterate>
                                  <p:childTnLst>
                                    <p:set>
                                      <p:cBhvr>
                                        <p:cTn id="33" fill="hold"/>
                                        <p:tgtEl>
                                          <p:spTgt spid="706">
                                            <p:txEl>
                                              <p:pRg st="6" end="6"/>
                                            </p:txEl>
                                          </p:spTgt>
                                        </p:tgtEl>
                                        <p:attrNameLst>
                                          <p:attrName>style.visibility</p:attrName>
                                        </p:attrNameLst>
                                      </p:cBhvr>
                                      <p:to>
                                        <p:strVal val="visible"/>
                                      </p:to>
                                    </p:set>
                                    <p:animEffect filter="dissolve" transition="in">
                                      <p:cBhvr>
                                        <p:cTn id="34" dur="500"/>
                                        <p:tgtEl>
                                          <p:spTgt spid="706">
                                            <p:txEl>
                                              <p:pRg st="6" end="6"/>
                                            </p:txEl>
                                          </p:spTgt>
                                        </p:tgtEl>
                                      </p:cBhvr>
                                    </p:animEffect>
                                  </p:childTnLst>
                                </p:cTn>
                              </p:par>
                            </p:childTnLst>
                          </p:cTn>
                        </p:par>
                        <p:par>
                          <p:cTn id="35" fill="hold">
                            <p:stCondLst>
                              <p:cond delay="3500"/>
                            </p:stCondLst>
                            <p:childTnLst>
                              <p:par>
                                <p:cTn id="36" presetClass="entr" nodeType="afterEffect" presetID="9" grpId="1" fill="hold">
                                  <p:stCondLst>
                                    <p:cond delay="0"/>
                                  </p:stCondLst>
                                  <p:iterate type="el" backwards="0">
                                    <p:tmAbs val="0"/>
                                  </p:iterate>
                                  <p:childTnLst>
                                    <p:set>
                                      <p:cBhvr>
                                        <p:cTn id="37" fill="hold"/>
                                        <p:tgtEl>
                                          <p:spTgt spid="706">
                                            <p:txEl>
                                              <p:pRg st="7" end="7"/>
                                            </p:txEl>
                                          </p:spTgt>
                                        </p:tgtEl>
                                        <p:attrNameLst>
                                          <p:attrName>style.visibility</p:attrName>
                                        </p:attrNameLst>
                                      </p:cBhvr>
                                      <p:to>
                                        <p:strVal val="visible"/>
                                      </p:to>
                                    </p:set>
                                    <p:animEffect filter="dissolve" transition="in">
                                      <p:cBhvr>
                                        <p:cTn id="38" dur="500"/>
                                        <p:tgtEl>
                                          <p:spTgt spid="706">
                                            <p:txEl>
                                              <p:pRg st="7" end="7"/>
                                            </p:txEl>
                                          </p:spTgt>
                                        </p:tgtEl>
                                      </p:cBhvr>
                                    </p:animEffect>
                                  </p:childTnLst>
                                </p:cTn>
                              </p:par>
                            </p:childTnLst>
                          </p:cTn>
                        </p:par>
                        <p:par>
                          <p:cTn id="39" fill="hold">
                            <p:stCondLst>
                              <p:cond delay="4000"/>
                            </p:stCondLst>
                            <p:childTnLst>
                              <p:par>
                                <p:cTn id="40" presetClass="entr" nodeType="afterEffect" presetID="9" grpId="1" fill="hold">
                                  <p:stCondLst>
                                    <p:cond delay="0"/>
                                  </p:stCondLst>
                                  <p:iterate type="el" backwards="0">
                                    <p:tmAbs val="0"/>
                                  </p:iterate>
                                  <p:childTnLst>
                                    <p:set>
                                      <p:cBhvr>
                                        <p:cTn id="41" fill="hold"/>
                                        <p:tgtEl>
                                          <p:spTgt spid="706">
                                            <p:txEl>
                                              <p:pRg st="8" end="8"/>
                                            </p:txEl>
                                          </p:spTgt>
                                        </p:tgtEl>
                                        <p:attrNameLst>
                                          <p:attrName>style.visibility</p:attrName>
                                        </p:attrNameLst>
                                      </p:cBhvr>
                                      <p:to>
                                        <p:strVal val="visible"/>
                                      </p:to>
                                    </p:set>
                                    <p:animEffect filter="dissolve" transition="in">
                                      <p:cBhvr>
                                        <p:cTn id="42" dur="500"/>
                                        <p:tgtEl>
                                          <p:spTgt spid="706">
                                            <p:txEl>
                                              <p:pRg st="8" end="8"/>
                                            </p:txEl>
                                          </p:spTgt>
                                        </p:tgtEl>
                                      </p:cBhvr>
                                    </p:animEffect>
                                  </p:childTnLst>
                                </p:cTn>
                              </p:par>
                            </p:childTnLst>
                          </p:cTn>
                        </p:par>
                        <p:par>
                          <p:cTn id="43" fill="hold">
                            <p:stCondLst>
                              <p:cond delay="4500"/>
                            </p:stCondLst>
                            <p:childTnLst>
                              <p:par>
                                <p:cTn id="44" presetClass="entr" nodeType="afterEffect" presetID="9" grpId="1" fill="hold">
                                  <p:stCondLst>
                                    <p:cond delay="0"/>
                                  </p:stCondLst>
                                  <p:iterate type="el" backwards="0">
                                    <p:tmAbs val="0"/>
                                  </p:iterate>
                                  <p:childTnLst>
                                    <p:set>
                                      <p:cBhvr>
                                        <p:cTn id="45" fill="hold"/>
                                        <p:tgtEl>
                                          <p:spTgt spid="706">
                                            <p:txEl>
                                              <p:pRg st="9" end="9"/>
                                            </p:txEl>
                                          </p:spTgt>
                                        </p:tgtEl>
                                        <p:attrNameLst>
                                          <p:attrName>style.visibility</p:attrName>
                                        </p:attrNameLst>
                                      </p:cBhvr>
                                      <p:to>
                                        <p:strVal val="visible"/>
                                      </p:to>
                                    </p:set>
                                    <p:animEffect filter="dissolve" transition="in">
                                      <p:cBhvr>
                                        <p:cTn id="46" dur="500"/>
                                        <p:tgtEl>
                                          <p:spTgt spid="706">
                                            <p:txEl>
                                              <p:pRg st="9" end="9"/>
                                            </p:txEl>
                                          </p:spTgt>
                                        </p:tgtEl>
                                      </p:cBhvr>
                                    </p:animEffect>
                                  </p:childTnLst>
                                </p:cTn>
                              </p:par>
                            </p:childTnLst>
                          </p:cTn>
                        </p:par>
                        <p:par>
                          <p:cTn id="47" fill="hold">
                            <p:stCondLst>
                              <p:cond delay="5000"/>
                            </p:stCondLst>
                            <p:childTnLst>
                              <p:par>
                                <p:cTn id="48" presetClass="entr" nodeType="afterEffect" presetID="9" grpId="1" fill="hold">
                                  <p:stCondLst>
                                    <p:cond delay="0"/>
                                  </p:stCondLst>
                                  <p:iterate type="el" backwards="0">
                                    <p:tmAbs val="0"/>
                                  </p:iterate>
                                  <p:childTnLst>
                                    <p:set>
                                      <p:cBhvr>
                                        <p:cTn id="49" fill="hold"/>
                                        <p:tgtEl>
                                          <p:spTgt spid="706">
                                            <p:txEl>
                                              <p:pRg st="10" end="10"/>
                                            </p:txEl>
                                          </p:spTgt>
                                        </p:tgtEl>
                                        <p:attrNameLst>
                                          <p:attrName>style.visibility</p:attrName>
                                        </p:attrNameLst>
                                      </p:cBhvr>
                                      <p:to>
                                        <p:strVal val="visible"/>
                                      </p:to>
                                    </p:set>
                                    <p:animEffect filter="dissolve" transition="in">
                                      <p:cBhvr>
                                        <p:cTn id="50" dur="500"/>
                                        <p:tgtEl>
                                          <p:spTgt spid="706">
                                            <p:txEl>
                                              <p:pRg st="10" end="10"/>
                                            </p:txEl>
                                          </p:spTgt>
                                        </p:tgtEl>
                                      </p:cBhvr>
                                    </p:animEffect>
                                  </p:childTnLst>
                                </p:cTn>
                              </p:par>
                            </p:childTnLst>
                          </p:cTn>
                        </p:par>
                        <p:par>
                          <p:cTn id="51" fill="hold">
                            <p:stCondLst>
                              <p:cond delay="5500"/>
                            </p:stCondLst>
                            <p:childTnLst>
                              <p:par>
                                <p:cTn id="52" presetClass="entr" nodeType="afterEffect" presetID="9" grpId="1" fill="hold">
                                  <p:stCondLst>
                                    <p:cond delay="0"/>
                                  </p:stCondLst>
                                  <p:iterate type="el" backwards="0">
                                    <p:tmAbs val="0"/>
                                  </p:iterate>
                                  <p:childTnLst>
                                    <p:set>
                                      <p:cBhvr>
                                        <p:cTn id="53" fill="hold"/>
                                        <p:tgtEl>
                                          <p:spTgt spid="706">
                                            <p:txEl>
                                              <p:pRg st="11" end="11"/>
                                            </p:txEl>
                                          </p:spTgt>
                                        </p:tgtEl>
                                        <p:attrNameLst>
                                          <p:attrName>style.visibility</p:attrName>
                                        </p:attrNameLst>
                                      </p:cBhvr>
                                      <p:to>
                                        <p:strVal val="visible"/>
                                      </p:to>
                                    </p:set>
                                    <p:animEffect filter="dissolve" transition="in">
                                      <p:cBhvr>
                                        <p:cTn id="54" dur="500"/>
                                        <p:tgtEl>
                                          <p:spTgt spid="706">
                                            <p:txEl>
                                              <p:pRg st="11" end="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06" grpId="1"/>
    </p:bld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711"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sp>
        <p:nvSpPr>
          <p:cNvPr id="712" name="4. How to ensure APIs actually deliver true business value?…"/>
          <p:cNvSpPr txBox="1"/>
          <p:nvPr/>
        </p:nvSpPr>
        <p:spPr>
          <a:xfrm>
            <a:off x="1303705" y="1501459"/>
            <a:ext cx="15108233" cy="95065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solidFill>
                  <a:srgbClr val="000000"/>
                </a:solidFill>
              </a:defRPr>
            </a:pPr>
            <a:r>
              <a:t>4. How to ensure APIs actually deliver true business value?</a:t>
            </a:r>
          </a:p>
          <a:p>
            <a:pPr algn="l" defTabSz="457200">
              <a:defRPr sz="5000">
                <a:solidFill>
                  <a:srgbClr val="000000"/>
                </a:solidFill>
              </a:defRPr>
            </a:pP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mn-lt"/>
                <a:ea typeface="+mn-ea"/>
                <a:cs typeface="+mn-cs"/>
                <a:sym typeface="Helvetica Neue Medium"/>
              </a:defRPr>
            </a:pPr>
            <a:r>
              <a:t>Experience APIs - product packaging and final abstraction layer before customer usage.</a:t>
            </a: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Process APIs - channel agnostic glue, exposing business processes.</a:t>
            </a: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System APIs - exposing and delivering data</a:t>
            </a:r>
          </a:p>
        </p:txBody>
      </p:sp>
      <p:pic>
        <p:nvPicPr>
          <p:cNvPr id="713" name="Image" descr="Image"/>
          <p:cNvPicPr>
            <a:picLocks noChangeAspect="1"/>
          </p:cNvPicPr>
          <p:nvPr/>
        </p:nvPicPr>
        <p:blipFill>
          <a:blip r:embed="rId4">
            <a:extLst/>
          </a:blip>
          <a:srcRect l="51132" t="0" r="0" b="51180"/>
          <a:stretch>
            <a:fillRect/>
          </a:stretch>
        </p:blipFill>
        <p:spPr>
          <a:xfrm>
            <a:off x="16411936" y="3683595"/>
            <a:ext cx="6355170" cy="634888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12">
                                            <p:bg/>
                                          </p:spTgt>
                                        </p:tgtEl>
                                        <p:attrNameLst>
                                          <p:attrName>style.visibility</p:attrName>
                                        </p:attrNameLst>
                                      </p:cBhvr>
                                      <p:to>
                                        <p:strVal val="visible"/>
                                      </p:to>
                                    </p:set>
                                    <p:animEffect filter="dissolve" transition="in">
                                      <p:cBhvr>
                                        <p:cTn id="7" dur="500"/>
                                        <p:tgtEl>
                                          <p:spTgt spid="71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712">
                                            <p:txEl>
                                              <p:pRg st="0" end="0"/>
                                            </p:txEl>
                                          </p:spTgt>
                                        </p:tgtEl>
                                        <p:attrNameLst>
                                          <p:attrName>style.visibility</p:attrName>
                                        </p:attrNameLst>
                                      </p:cBhvr>
                                      <p:to>
                                        <p:strVal val="visible"/>
                                      </p:to>
                                    </p:set>
                                    <p:animEffect filter="dissolve" transition="in">
                                      <p:cBhvr>
                                        <p:cTn id="10" dur="500"/>
                                        <p:tgtEl>
                                          <p:spTgt spid="712">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712">
                                            <p:txEl>
                                              <p:pRg st="1" end="1"/>
                                            </p:txEl>
                                          </p:spTgt>
                                        </p:tgtEl>
                                        <p:attrNameLst>
                                          <p:attrName>style.visibility</p:attrName>
                                        </p:attrNameLst>
                                      </p:cBhvr>
                                      <p:to>
                                        <p:strVal val="visible"/>
                                      </p:to>
                                    </p:set>
                                    <p:animEffect filter="dissolve" transition="in">
                                      <p:cBhvr>
                                        <p:cTn id="14" dur="500"/>
                                        <p:tgtEl>
                                          <p:spTgt spid="712">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712">
                                            <p:txEl>
                                              <p:pRg st="2" end="2"/>
                                            </p:txEl>
                                          </p:spTgt>
                                        </p:tgtEl>
                                        <p:attrNameLst>
                                          <p:attrName>style.visibility</p:attrName>
                                        </p:attrNameLst>
                                      </p:cBhvr>
                                      <p:to>
                                        <p:strVal val="visible"/>
                                      </p:to>
                                    </p:set>
                                    <p:animEffect filter="dissolve" transition="in">
                                      <p:cBhvr>
                                        <p:cTn id="18" dur="500"/>
                                        <p:tgtEl>
                                          <p:spTgt spid="712">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712">
                                            <p:txEl>
                                              <p:pRg st="3" end="3"/>
                                            </p:txEl>
                                          </p:spTgt>
                                        </p:tgtEl>
                                        <p:attrNameLst>
                                          <p:attrName>style.visibility</p:attrName>
                                        </p:attrNameLst>
                                      </p:cBhvr>
                                      <p:to>
                                        <p:strVal val="visible"/>
                                      </p:to>
                                    </p:set>
                                    <p:animEffect filter="dissolve" transition="in">
                                      <p:cBhvr>
                                        <p:cTn id="22" dur="500"/>
                                        <p:tgtEl>
                                          <p:spTgt spid="712">
                                            <p:txEl>
                                              <p:pRg st="3" end="3"/>
                                            </p:txEl>
                                          </p:spTgt>
                                        </p:tgtEl>
                                      </p:cBhvr>
                                    </p:animEffect>
                                  </p:childTnLst>
                                </p:cTn>
                              </p:par>
                            </p:childTnLst>
                          </p:cTn>
                        </p:par>
                        <p:par>
                          <p:cTn id="23" fill="hold">
                            <p:stCondLst>
                              <p:cond delay="2000"/>
                            </p:stCondLst>
                            <p:childTnLst>
                              <p:par>
                                <p:cTn id="24" presetClass="entr" nodeType="afterEffect" presetID="9" grpId="1" fill="hold">
                                  <p:stCondLst>
                                    <p:cond delay="0"/>
                                  </p:stCondLst>
                                  <p:iterate type="el" backwards="0">
                                    <p:tmAbs val="0"/>
                                  </p:iterate>
                                  <p:childTnLst>
                                    <p:set>
                                      <p:cBhvr>
                                        <p:cTn id="25" fill="hold"/>
                                        <p:tgtEl>
                                          <p:spTgt spid="712">
                                            <p:txEl>
                                              <p:pRg st="4" end="4"/>
                                            </p:txEl>
                                          </p:spTgt>
                                        </p:tgtEl>
                                        <p:attrNameLst>
                                          <p:attrName>style.visibility</p:attrName>
                                        </p:attrNameLst>
                                      </p:cBhvr>
                                      <p:to>
                                        <p:strVal val="visible"/>
                                      </p:to>
                                    </p:set>
                                    <p:animEffect filter="dissolve" transition="in">
                                      <p:cBhvr>
                                        <p:cTn id="26" dur="500"/>
                                        <p:tgtEl>
                                          <p:spTgt spid="712">
                                            <p:txEl>
                                              <p:pRg st="4" end="4"/>
                                            </p:txEl>
                                          </p:spTgt>
                                        </p:tgtEl>
                                      </p:cBhvr>
                                    </p:animEffect>
                                  </p:childTnLst>
                                </p:cTn>
                              </p:par>
                            </p:childTnLst>
                          </p:cTn>
                        </p:par>
                        <p:par>
                          <p:cTn id="27" fill="hold">
                            <p:stCondLst>
                              <p:cond delay="2500"/>
                            </p:stCondLst>
                            <p:childTnLst>
                              <p:par>
                                <p:cTn id="28" presetClass="entr" nodeType="afterEffect" presetID="9" grpId="1" fill="hold">
                                  <p:stCondLst>
                                    <p:cond delay="0"/>
                                  </p:stCondLst>
                                  <p:iterate type="el" backwards="0">
                                    <p:tmAbs val="0"/>
                                  </p:iterate>
                                  <p:childTnLst>
                                    <p:set>
                                      <p:cBhvr>
                                        <p:cTn id="29" fill="hold"/>
                                        <p:tgtEl>
                                          <p:spTgt spid="712">
                                            <p:txEl>
                                              <p:pRg st="5" end="5"/>
                                            </p:txEl>
                                          </p:spTgt>
                                        </p:tgtEl>
                                        <p:attrNameLst>
                                          <p:attrName>style.visibility</p:attrName>
                                        </p:attrNameLst>
                                      </p:cBhvr>
                                      <p:to>
                                        <p:strVal val="visible"/>
                                      </p:to>
                                    </p:set>
                                    <p:animEffect filter="dissolve" transition="in">
                                      <p:cBhvr>
                                        <p:cTn id="30" dur="500"/>
                                        <p:tgtEl>
                                          <p:spTgt spid="712">
                                            <p:txEl>
                                              <p:pRg st="5" end="5"/>
                                            </p:txEl>
                                          </p:spTgt>
                                        </p:tgtEl>
                                      </p:cBhvr>
                                    </p:animEffect>
                                  </p:childTnLst>
                                </p:cTn>
                              </p:par>
                            </p:childTnLst>
                          </p:cTn>
                        </p:par>
                        <p:par>
                          <p:cTn id="31" fill="hold">
                            <p:stCondLst>
                              <p:cond delay="3000"/>
                            </p:stCondLst>
                            <p:childTnLst>
                              <p:par>
                                <p:cTn id="32" presetClass="entr" nodeType="afterEffect" presetID="9" grpId="1" fill="hold">
                                  <p:stCondLst>
                                    <p:cond delay="0"/>
                                  </p:stCondLst>
                                  <p:iterate type="el" backwards="0">
                                    <p:tmAbs val="0"/>
                                  </p:iterate>
                                  <p:childTnLst>
                                    <p:set>
                                      <p:cBhvr>
                                        <p:cTn id="33" fill="hold"/>
                                        <p:tgtEl>
                                          <p:spTgt spid="712">
                                            <p:txEl>
                                              <p:pRg st="6" end="6"/>
                                            </p:txEl>
                                          </p:spTgt>
                                        </p:tgtEl>
                                        <p:attrNameLst>
                                          <p:attrName>style.visibility</p:attrName>
                                        </p:attrNameLst>
                                      </p:cBhvr>
                                      <p:to>
                                        <p:strVal val="visible"/>
                                      </p:to>
                                    </p:set>
                                    <p:animEffect filter="dissolve" transition="in">
                                      <p:cBhvr>
                                        <p:cTn id="34" dur="500"/>
                                        <p:tgtEl>
                                          <p:spTgt spid="712">
                                            <p:txEl>
                                              <p:pRg st="6" end="6"/>
                                            </p:txEl>
                                          </p:spTgt>
                                        </p:tgtEl>
                                      </p:cBhvr>
                                    </p:animEffect>
                                  </p:childTnLst>
                                </p:cTn>
                              </p:par>
                            </p:childTnLst>
                          </p:cTn>
                        </p:par>
                        <p:par>
                          <p:cTn id="35" fill="hold">
                            <p:stCondLst>
                              <p:cond delay="3500"/>
                            </p:stCondLst>
                            <p:childTnLst>
                              <p:par>
                                <p:cTn id="36" presetClass="entr" nodeType="afterEffect" presetID="9" grpId="1" fill="hold">
                                  <p:stCondLst>
                                    <p:cond delay="0"/>
                                  </p:stCondLst>
                                  <p:iterate type="el" backwards="0">
                                    <p:tmAbs val="0"/>
                                  </p:iterate>
                                  <p:childTnLst>
                                    <p:set>
                                      <p:cBhvr>
                                        <p:cTn id="37" fill="hold"/>
                                        <p:tgtEl>
                                          <p:spTgt spid="712">
                                            <p:txEl>
                                              <p:pRg st="7" end="7"/>
                                            </p:txEl>
                                          </p:spTgt>
                                        </p:tgtEl>
                                        <p:attrNameLst>
                                          <p:attrName>style.visibility</p:attrName>
                                        </p:attrNameLst>
                                      </p:cBhvr>
                                      <p:to>
                                        <p:strVal val="visible"/>
                                      </p:to>
                                    </p:set>
                                    <p:animEffect filter="dissolve" transition="in">
                                      <p:cBhvr>
                                        <p:cTn id="38" dur="500"/>
                                        <p:tgtEl>
                                          <p:spTgt spid="712">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12" grpId="1"/>
    </p:bld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717"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pic>
        <p:nvPicPr>
          <p:cNvPr id="718" name="Image" descr="Image"/>
          <p:cNvPicPr>
            <a:picLocks noChangeAspect="1"/>
          </p:cNvPicPr>
          <p:nvPr/>
        </p:nvPicPr>
        <p:blipFill>
          <a:blip r:embed="rId4">
            <a:extLst/>
          </a:blip>
          <a:stretch>
            <a:fillRect/>
          </a:stretch>
        </p:blipFill>
        <p:spPr>
          <a:xfrm>
            <a:off x="3080734" y="1033757"/>
            <a:ext cx="18222532" cy="1164848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722"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sp>
        <p:nvSpPr>
          <p:cNvPr id="723" name="5. What technology and tools do we need?…"/>
          <p:cNvSpPr txBox="1"/>
          <p:nvPr/>
        </p:nvSpPr>
        <p:spPr>
          <a:xfrm>
            <a:off x="1303705" y="1501459"/>
            <a:ext cx="15108233" cy="79571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solidFill>
                  <a:srgbClr val="000000"/>
                </a:solidFill>
              </a:defRPr>
            </a:pPr>
            <a:r>
              <a:t>5. What technology and tools do we need?</a:t>
            </a:r>
          </a:p>
          <a:p>
            <a:pPr algn="l" defTabSz="457200">
              <a:defRPr sz="5000">
                <a:solidFill>
                  <a:srgbClr val="000000"/>
                </a:solidFill>
              </a:defRPr>
            </a:pP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mn-lt"/>
                <a:ea typeface="+mn-ea"/>
                <a:cs typeface="+mn-cs"/>
                <a:sym typeface="Helvetica Neue Medium"/>
              </a:defRPr>
            </a:pPr>
            <a:r>
              <a:t>Guiding principles, manifests, visions.</a:t>
            </a: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Development framework/platform.</a:t>
            </a: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API Gateway &amp; Developer Portal.</a:t>
            </a:r>
          </a:p>
        </p:txBody>
      </p:sp>
      <p:pic>
        <p:nvPicPr>
          <p:cNvPr id="724" name="Image" descr="Image"/>
          <p:cNvPicPr>
            <a:picLocks noChangeAspect="1"/>
          </p:cNvPicPr>
          <p:nvPr/>
        </p:nvPicPr>
        <p:blipFill>
          <a:blip r:embed="rId4">
            <a:extLst/>
          </a:blip>
          <a:srcRect l="51132" t="50000" r="0" b="1180"/>
          <a:stretch>
            <a:fillRect/>
          </a:stretch>
        </p:blipFill>
        <p:spPr>
          <a:xfrm>
            <a:off x="16411936" y="3683595"/>
            <a:ext cx="6355170" cy="634888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23">
                                            <p:bg/>
                                          </p:spTgt>
                                        </p:tgtEl>
                                        <p:attrNameLst>
                                          <p:attrName>style.visibility</p:attrName>
                                        </p:attrNameLst>
                                      </p:cBhvr>
                                      <p:to>
                                        <p:strVal val="visible"/>
                                      </p:to>
                                    </p:set>
                                    <p:animEffect filter="dissolve" transition="in">
                                      <p:cBhvr>
                                        <p:cTn id="7" dur="500"/>
                                        <p:tgtEl>
                                          <p:spTgt spid="723">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723">
                                            <p:txEl>
                                              <p:pRg st="0" end="0"/>
                                            </p:txEl>
                                          </p:spTgt>
                                        </p:tgtEl>
                                        <p:attrNameLst>
                                          <p:attrName>style.visibility</p:attrName>
                                        </p:attrNameLst>
                                      </p:cBhvr>
                                      <p:to>
                                        <p:strVal val="visible"/>
                                      </p:to>
                                    </p:set>
                                    <p:animEffect filter="dissolve" transition="in">
                                      <p:cBhvr>
                                        <p:cTn id="10" dur="500"/>
                                        <p:tgtEl>
                                          <p:spTgt spid="723">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723">
                                            <p:txEl>
                                              <p:pRg st="1" end="1"/>
                                            </p:txEl>
                                          </p:spTgt>
                                        </p:tgtEl>
                                        <p:attrNameLst>
                                          <p:attrName>style.visibility</p:attrName>
                                        </p:attrNameLst>
                                      </p:cBhvr>
                                      <p:to>
                                        <p:strVal val="visible"/>
                                      </p:to>
                                    </p:set>
                                    <p:animEffect filter="dissolve" transition="in">
                                      <p:cBhvr>
                                        <p:cTn id="14" dur="500"/>
                                        <p:tgtEl>
                                          <p:spTgt spid="723">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723">
                                            <p:txEl>
                                              <p:pRg st="2" end="2"/>
                                            </p:txEl>
                                          </p:spTgt>
                                        </p:tgtEl>
                                        <p:attrNameLst>
                                          <p:attrName>style.visibility</p:attrName>
                                        </p:attrNameLst>
                                      </p:cBhvr>
                                      <p:to>
                                        <p:strVal val="visible"/>
                                      </p:to>
                                    </p:set>
                                    <p:animEffect filter="dissolve" transition="in">
                                      <p:cBhvr>
                                        <p:cTn id="18" dur="500"/>
                                        <p:tgtEl>
                                          <p:spTgt spid="723">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723">
                                            <p:txEl>
                                              <p:pRg st="3" end="3"/>
                                            </p:txEl>
                                          </p:spTgt>
                                        </p:tgtEl>
                                        <p:attrNameLst>
                                          <p:attrName>style.visibility</p:attrName>
                                        </p:attrNameLst>
                                      </p:cBhvr>
                                      <p:to>
                                        <p:strVal val="visible"/>
                                      </p:to>
                                    </p:set>
                                    <p:animEffect filter="dissolve" transition="in">
                                      <p:cBhvr>
                                        <p:cTn id="22" dur="500"/>
                                        <p:tgtEl>
                                          <p:spTgt spid="723">
                                            <p:txEl>
                                              <p:pRg st="3" end="3"/>
                                            </p:txEl>
                                          </p:spTgt>
                                        </p:tgtEl>
                                      </p:cBhvr>
                                    </p:animEffect>
                                  </p:childTnLst>
                                </p:cTn>
                              </p:par>
                            </p:childTnLst>
                          </p:cTn>
                        </p:par>
                        <p:par>
                          <p:cTn id="23" fill="hold">
                            <p:stCondLst>
                              <p:cond delay="2000"/>
                            </p:stCondLst>
                            <p:childTnLst>
                              <p:par>
                                <p:cTn id="24" presetClass="entr" nodeType="afterEffect" presetID="9" grpId="1" fill="hold">
                                  <p:stCondLst>
                                    <p:cond delay="0"/>
                                  </p:stCondLst>
                                  <p:iterate type="el" backwards="0">
                                    <p:tmAbs val="0"/>
                                  </p:iterate>
                                  <p:childTnLst>
                                    <p:set>
                                      <p:cBhvr>
                                        <p:cTn id="25" fill="hold"/>
                                        <p:tgtEl>
                                          <p:spTgt spid="723">
                                            <p:txEl>
                                              <p:pRg st="4" end="4"/>
                                            </p:txEl>
                                          </p:spTgt>
                                        </p:tgtEl>
                                        <p:attrNameLst>
                                          <p:attrName>style.visibility</p:attrName>
                                        </p:attrNameLst>
                                      </p:cBhvr>
                                      <p:to>
                                        <p:strVal val="visible"/>
                                      </p:to>
                                    </p:set>
                                    <p:animEffect filter="dissolve" transition="in">
                                      <p:cBhvr>
                                        <p:cTn id="26" dur="500"/>
                                        <p:tgtEl>
                                          <p:spTgt spid="723">
                                            <p:txEl>
                                              <p:pRg st="4" end="4"/>
                                            </p:txEl>
                                          </p:spTgt>
                                        </p:tgtEl>
                                      </p:cBhvr>
                                    </p:animEffect>
                                  </p:childTnLst>
                                </p:cTn>
                              </p:par>
                            </p:childTnLst>
                          </p:cTn>
                        </p:par>
                        <p:par>
                          <p:cTn id="27" fill="hold">
                            <p:stCondLst>
                              <p:cond delay="2500"/>
                            </p:stCondLst>
                            <p:childTnLst>
                              <p:par>
                                <p:cTn id="28" presetClass="entr" nodeType="afterEffect" presetID="9" grpId="1" fill="hold">
                                  <p:stCondLst>
                                    <p:cond delay="0"/>
                                  </p:stCondLst>
                                  <p:iterate type="el" backwards="0">
                                    <p:tmAbs val="0"/>
                                  </p:iterate>
                                  <p:childTnLst>
                                    <p:set>
                                      <p:cBhvr>
                                        <p:cTn id="29" fill="hold"/>
                                        <p:tgtEl>
                                          <p:spTgt spid="723">
                                            <p:txEl>
                                              <p:pRg st="5" end="5"/>
                                            </p:txEl>
                                          </p:spTgt>
                                        </p:tgtEl>
                                        <p:attrNameLst>
                                          <p:attrName>style.visibility</p:attrName>
                                        </p:attrNameLst>
                                      </p:cBhvr>
                                      <p:to>
                                        <p:strVal val="visible"/>
                                      </p:to>
                                    </p:set>
                                    <p:animEffect filter="dissolve" transition="in">
                                      <p:cBhvr>
                                        <p:cTn id="30" dur="500"/>
                                        <p:tgtEl>
                                          <p:spTgt spid="723">
                                            <p:txEl>
                                              <p:pRg st="5" end="5"/>
                                            </p:txEl>
                                          </p:spTgt>
                                        </p:tgtEl>
                                      </p:cBhvr>
                                    </p:animEffect>
                                  </p:childTnLst>
                                </p:cTn>
                              </p:par>
                            </p:childTnLst>
                          </p:cTn>
                        </p:par>
                        <p:par>
                          <p:cTn id="31" fill="hold">
                            <p:stCondLst>
                              <p:cond delay="3000"/>
                            </p:stCondLst>
                            <p:childTnLst>
                              <p:par>
                                <p:cTn id="32" presetClass="entr" nodeType="afterEffect" presetID="9" grpId="1" fill="hold">
                                  <p:stCondLst>
                                    <p:cond delay="0"/>
                                  </p:stCondLst>
                                  <p:iterate type="el" backwards="0">
                                    <p:tmAbs val="0"/>
                                  </p:iterate>
                                  <p:childTnLst>
                                    <p:set>
                                      <p:cBhvr>
                                        <p:cTn id="33" fill="hold"/>
                                        <p:tgtEl>
                                          <p:spTgt spid="723">
                                            <p:txEl>
                                              <p:pRg st="6" end="6"/>
                                            </p:txEl>
                                          </p:spTgt>
                                        </p:tgtEl>
                                        <p:attrNameLst>
                                          <p:attrName>style.visibility</p:attrName>
                                        </p:attrNameLst>
                                      </p:cBhvr>
                                      <p:to>
                                        <p:strVal val="visible"/>
                                      </p:to>
                                    </p:set>
                                    <p:animEffect filter="dissolve" transition="in">
                                      <p:cBhvr>
                                        <p:cTn id="34" dur="500"/>
                                        <p:tgtEl>
                                          <p:spTgt spid="723">
                                            <p:txEl>
                                              <p:pRg st="6" end="6"/>
                                            </p:txEl>
                                          </p:spTgt>
                                        </p:tgtEl>
                                      </p:cBhvr>
                                    </p:animEffect>
                                  </p:childTnLst>
                                </p:cTn>
                              </p:par>
                            </p:childTnLst>
                          </p:cTn>
                        </p:par>
                        <p:par>
                          <p:cTn id="35" fill="hold">
                            <p:stCondLst>
                              <p:cond delay="3500"/>
                            </p:stCondLst>
                            <p:childTnLst>
                              <p:par>
                                <p:cTn id="36" presetClass="entr" nodeType="afterEffect" presetID="9" grpId="1" fill="hold">
                                  <p:stCondLst>
                                    <p:cond delay="0"/>
                                  </p:stCondLst>
                                  <p:iterate type="el" backwards="0">
                                    <p:tmAbs val="0"/>
                                  </p:iterate>
                                  <p:childTnLst>
                                    <p:set>
                                      <p:cBhvr>
                                        <p:cTn id="37" fill="hold"/>
                                        <p:tgtEl>
                                          <p:spTgt spid="723">
                                            <p:txEl>
                                              <p:pRg st="7" end="7"/>
                                            </p:txEl>
                                          </p:spTgt>
                                        </p:tgtEl>
                                        <p:attrNameLst>
                                          <p:attrName>style.visibility</p:attrName>
                                        </p:attrNameLst>
                                      </p:cBhvr>
                                      <p:to>
                                        <p:strVal val="visible"/>
                                      </p:to>
                                    </p:set>
                                    <p:animEffect filter="dissolve" transition="in">
                                      <p:cBhvr>
                                        <p:cTn id="38" dur="500"/>
                                        <p:tgtEl>
                                          <p:spTgt spid="723">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23" grpId="1"/>
    </p:bldLst>
  </p:timing>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728"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sp>
        <p:nvSpPr>
          <p:cNvPr id="729" name="6. Who owns and decides…"/>
          <p:cNvSpPr txBox="1"/>
          <p:nvPr/>
        </p:nvSpPr>
        <p:spPr>
          <a:xfrm>
            <a:off x="1303705" y="1501459"/>
            <a:ext cx="15108233" cy="91890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solidFill>
                  <a:srgbClr val="000000"/>
                </a:solidFill>
              </a:defRPr>
            </a:pPr>
            <a:r>
              <a:t>6. Who owns and decides</a:t>
            </a:r>
          </a:p>
          <a:p>
            <a:pPr algn="l" defTabSz="457200">
              <a:defRPr sz="8000">
                <a:solidFill>
                  <a:srgbClr val="000000"/>
                </a:solidFill>
              </a:defRPr>
            </a:pPr>
            <a:r>
              <a:t>what to focus upon and build?</a:t>
            </a:r>
          </a:p>
          <a:p>
            <a:pPr algn="l" defTabSz="457200">
              <a:defRPr sz="8000">
                <a:solidFill>
                  <a:srgbClr val="000000"/>
                </a:solidFill>
              </a:defRPr>
            </a:pPr>
            <a:r>
              <a:t>Lifecycle Management!</a:t>
            </a:r>
          </a:p>
          <a:p>
            <a:pPr algn="l" defTabSz="457200">
              <a:defRPr sz="5000">
                <a:solidFill>
                  <a:srgbClr val="000000"/>
                </a:solidFill>
              </a:defRPr>
            </a:pP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mn-lt"/>
                <a:ea typeface="+mn-ea"/>
                <a:cs typeface="+mn-cs"/>
                <a:sym typeface="Helvetica Neue Medium"/>
              </a:defRPr>
            </a:pPr>
            <a:r>
              <a:t>Business units?</a:t>
            </a: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IT Department?</a:t>
            </a: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X?</a:t>
            </a:r>
          </a:p>
        </p:txBody>
      </p:sp>
      <p:pic>
        <p:nvPicPr>
          <p:cNvPr id="730" name="Image" descr="Image"/>
          <p:cNvPicPr>
            <a:picLocks noChangeAspect="1"/>
          </p:cNvPicPr>
          <p:nvPr/>
        </p:nvPicPr>
        <p:blipFill>
          <a:blip r:embed="rId4">
            <a:extLst/>
          </a:blip>
          <a:srcRect l="1146" t="50000" r="50000" b="1204"/>
          <a:stretch>
            <a:fillRect/>
          </a:stretch>
        </p:blipFill>
        <p:spPr>
          <a:xfrm>
            <a:off x="15980014" y="3449588"/>
            <a:ext cx="6353253" cy="634581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29">
                                            <p:bg/>
                                          </p:spTgt>
                                        </p:tgtEl>
                                        <p:attrNameLst>
                                          <p:attrName>style.visibility</p:attrName>
                                        </p:attrNameLst>
                                      </p:cBhvr>
                                      <p:to>
                                        <p:strVal val="visible"/>
                                      </p:to>
                                    </p:set>
                                    <p:animEffect filter="dissolve" transition="in">
                                      <p:cBhvr>
                                        <p:cTn id="7" dur="500"/>
                                        <p:tgtEl>
                                          <p:spTgt spid="729">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729">
                                            <p:txEl>
                                              <p:pRg st="0" end="0"/>
                                            </p:txEl>
                                          </p:spTgt>
                                        </p:tgtEl>
                                        <p:attrNameLst>
                                          <p:attrName>style.visibility</p:attrName>
                                        </p:attrNameLst>
                                      </p:cBhvr>
                                      <p:to>
                                        <p:strVal val="visible"/>
                                      </p:to>
                                    </p:set>
                                    <p:animEffect filter="dissolve" transition="in">
                                      <p:cBhvr>
                                        <p:cTn id="10" dur="500"/>
                                        <p:tgtEl>
                                          <p:spTgt spid="729">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729">
                                            <p:txEl>
                                              <p:pRg st="1" end="1"/>
                                            </p:txEl>
                                          </p:spTgt>
                                        </p:tgtEl>
                                        <p:attrNameLst>
                                          <p:attrName>style.visibility</p:attrName>
                                        </p:attrNameLst>
                                      </p:cBhvr>
                                      <p:to>
                                        <p:strVal val="visible"/>
                                      </p:to>
                                    </p:set>
                                    <p:animEffect filter="dissolve" transition="in">
                                      <p:cBhvr>
                                        <p:cTn id="14" dur="500"/>
                                        <p:tgtEl>
                                          <p:spTgt spid="729">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729">
                                            <p:txEl>
                                              <p:pRg st="2" end="2"/>
                                            </p:txEl>
                                          </p:spTgt>
                                        </p:tgtEl>
                                        <p:attrNameLst>
                                          <p:attrName>style.visibility</p:attrName>
                                        </p:attrNameLst>
                                      </p:cBhvr>
                                      <p:to>
                                        <p:strVal val="visible"/>
                                      </p:to>
                                    </p:set>
                                    <p:animEffect filter="dissolve" transition="in">
                                      <p:cBhvr>
                                        <p:cTn id="18" dur="500"/>
                                        <p:tgtEl>
                                          <p:spTgt spid="729">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729">
                                            <p:txEl>
                                              <p:pRg st="3" end="3"/>
                                            </p:txEl>
                                          </p:spTgt>
                                        </p:tgtEl>
                                        <p:attrNameLst>
                                          <p:attrName>style.visibility</p:attrName>
                                        </p:attrNameLst>
                                      </p:cBhvr>
                                      <p:to>
                                        <p:strVal val="visible"/>
                                      </p:to>
                                    </p:set>
                                    <p:animEffect filter="dissolve" transition="in">
                                      <p:cBhvr>
                                        <p:cTn id="22" dur="500"/>
                                        <p:tgtEl>
                                          <p:spTgt spid="729">
                                            <p:txEl>
                                              <p:pRg st="3" end="3"/>
                                            </p:txEl>
                                          </p:spTgt>
                                        </p:tgtEl>
                                      </p:cBhvr>
                                    </p:animEffect>
                                  </p:childTnLst>
                                </p:cTn>
                              </p:par>
                            </p:childTnLst>
                          </p:cTn>
                        </p:par>
                        <p:par>
                          <p:cTn id="23" fill="hold">
                            <p:stCondLst>
                              <p:cond delay="2000"/>
                            </p:stCondLst>
                            <p:childTnLst>
                              <p:par>
                                <p:cTn id="24" presetClass="entr" nodeType="afterEffect" presetID="9" grpId="1" fill="hold">
                                  <p:stCondLst>
                                    <p:cond delay="0"/>
                                  </p:stCondLst>
                                  <p:iterate type="el" backwards="0">
                                    <p:tmAbs val="0"/>
                                  </p:iterate>
                                  <p:childTnLst>
                                    <p:set>
                                      <p:cBhvr>
                                        <p:cTn id="25" fill="hold"/>
                                        <p:tgtEl>
                                          <p:spTgt spid="729">
                                            <p:txEl>
                                              <p:pRg st="4" end="4"/>
                                            </p:txEl>
                                          </p:spTgt>
                                        </p:tgtEl>
                                        <p:attrNameLst>
                                          <p:attrName>style.visibility</p:attrName>
                                        </p:attrNameLst>
                                      </p:cBhvr>
                                      <p:to>
                                        <p:strVal val="visible"/>
                                      </p:to>
                                    </p:set>
                                    <p:animEffect filter="dissolve" transition="in">
                                      <p:cBhvr>
                                        <p:cTn id="26" dur="500"/>
                                        <p:tgtEl>
                                          <p:spTgt spid="729">
                                            <p:txEl>
                                              <p:pRg st="4" end="4"/>
                                            </p:txEl>
                                          </p:spTgt>
                                        </p:tgtEl>
                                      </p:cBhvr>
                                    </p:animEffect>
                                  </p:childTnLst>
                                </p:cTn>
                              </p:par>
                            </p:childTnLst>
                          </p:cTn>
                        </p:par>
                        <p:par>
                          <p:cTn id="27" fill="hold">
                            <p:stCondLst>
                              <p:cond delay="2500"/>
                            </p:stCondLst>
                            <p:childTnLst>
                              <p:par>
                                <p:cTn id="28" presetClass="entr" nodeType="afterEffect" presetID="9" grpId="1" fill="hold">
                                  <p:stCondLst>
                                    <p:cond delay="0"/>
                                  </p:stCondLst>
                                  <p:iterate type="el" backwards="0">
                                    <p:tmAbs val="0"/>
                                  </p:iterate>
                                  <p:childTnLst>
                                    <p:set>
                                      <p:cBhvr>
                                        <p:cTn id="29" fill="hold"/>
                                        <p:tgtEl>
                                          <p:spTgt spid="729">
                                            <p:txEl>
                                              <p:pRg st="5" end="5"/>
                                            </p:txEl>
                                          </p:spTgt>
                                        </p:tgtEl>
                                        <p:attrNameLst>
                                          <p:attrName>style.visibility</p:attrName>
                                        </p:attrNameLst>
                                      </p:cBhvr>
                                      <p:to>
                                        <p:strVal val="visible"/>
                                      </p:to>
                                    </p:set>
                                    <p:animEffect filter="dissolve" transition="in">
                                      <p:cBhvr>
                                        <p:cTn id="30" dur="500"/>
                                        <p:tgtEl>
                                          <p:spTgt spid="729">
                                            <p:txEl>
                                              <p:pRg st="5" end="5"/>
                                            </p:txEl>
                                          </p:spTgt>
                                        </p:tgtEl>
                                      </p:cBhvr>
                                    </p:animEffect>
                                  </p:childTnLst>
                                </p:cTn>
                              </p:par>
                            </p:childTnLst>
                          </p:cTn>
                        </p:par>
                        <p:par>
                          <p:cTn id="31" fill="hold">
                            <p:stCondLst>
                              <p:cond delay="3000"/>
                            </p:stCondLst>
                            <p:childTnLst>
                              <p:par>
                                <p:cTn id="32" presetClass="entr" nodeType="afterEffect" presetID="9" grpId="1" fill="hold">
                                  <p:stCondLst>
                                    <p:cond delay="0"/>
                                  </p:stCondLst>
                                  <p:iterate type="el" backwards="0">
                                    <p:tmAbs val="0"/>
                                  </p:iterate>
                                  <p:childTnLst>
                                    <p:set>
                                      <p:cBhvr>
                                        <p:cTn id="33" fill="hold"/>
                                        <p:tgtEl>
                                          <p:spTgt spid="729">
                                            <p:txEl>
                                              <p:pRg st="6" end="6"/>
                                            </p:txEl>
                                          </p:spTgt>
                                        </p:tgtEl>
                                        <p:attrNameLst>
                                          <p:attrName>style.visibility</p:attrName>
                                        </p:attrNameLst>
                                      </p:cBhvr>
                                      <p:to>
                                        <p:strVal val="visible"/>
                                      </p:to>
                                    </p:set>
                                    <p:animEffect filter="dissolve" transition="in">
                                      <p:cBhvr>
                                        <p:cTn id="34" dur="500"/>
                                        <p:tgtEl>
                                          <p:spTgt spid="729">
                                            <p:txEl>
                                              <p:pRg st="6" end="6"/>
                                            </p:txEl>
                                          </p:spTgt>
                                        </p:tgtEl>
                                      </p:cBhvr>
                                    </p:animEffect>
                                  </p:childTnLst>
                                </p:cTn>
                              </p:par>
                            </p:childTnLst>
                          </p:cTn>
                        </p:par>
                        <p:par>
                          <p:cTn id="35" fill="hold">
                            <p:stCondLst>
                              <p:cond delay="3500"/>
                            </p:stCondLst>
                            <p:childTnLst>
                              <p:par>
                                <p:cTn id="36" presetClass="entr" nodeType="afterEffect" presetID="9" grpId="1" fill="hold">
                                  <p:stCondLst>
                                    <p:cond delay="0"/>
                                  </p:stCondLst>
                                  <p:iterate type="el" backwards="0">
                                    <p:tmAbs val="0"/>
                                  </p:iterate>
                                  <p:childTnLst>
                                    <p:set>
                                      <p:cBhvr>
                                        <p:cTn id="37" fill="hold"/>
                                        <p:tgtEl>
                                          <p:spTgt spid="729">
                                            <p:txEl>
                                              <p:pRg st="7" end="7"/>
                                            </p:txEl>
                                          </p:spTgt>
                                        </p:tgtEl>
                                        <p:attrNameLst>
                                          <p:attrName>style.visibility</p:attrName>
                                        </p:attrNameLst>
                                      </p:cBhvr>
                                      <p:to>
                                        <p:strVal val="visible"/>
                                      </p:to>
                                    </p:set>
                                    <p:animEffect filter="dissolve" transition="in">
                                      <p:cBhvr>
                                        <p:cTn id="38" dur="500"/>
                                        <p:tgtEl>
                                          <p:spTgt spid="729">
                                            <p:txEl>
                                              <p:pRg st="7" end="7"/>
                                            </p:txEl>
                                          </p:spTgt>
                                        </p:tgtEl>
                                      </p:cBhvr>
                                    </p:animEffect>
                                  </p:childTnLst>
                                </p:cTn>
                              </p:par>
                            </p:childTnLst>
                          </p:cTn>
                        </p:par>
                        <p:par>
                          <p:cTn id="39" fill="hold">
                            <p:stCondLst>
                              <p:cond delay="4000"/>
                            </p:stCondLst>
                            <p:childTnLst>
                              <p:par>
                                <p:cTn id="40" presetClass="entr" nodeType="afterEffect" presetID="9" grpId="1" fill="hold">
                                  <p:stCondLst>
                                    <p:cond delay="0"/>
                                  </p:stCondLst>
                                  <p:iterate type="el" backwards="0">
                                    <p:tmAbs val="0"/>
                                  </p:iterate>
                                  <p:childTnLst>
                                    <p:set>
                                      <p:cBhvr>
                                        <p:cTn id="41" fill="hold"/>
                                        <p:tgtEl>
                                          <p:spTgt spid="729">
                                            <p:txEl>
                                              <p:pRg st="8" end="8"/>
                                            </p:txEl>
                                          </p:spTgt>
                                        </p:tgtEl>
                                        <p:attrNameLst>
                                          <p:attrName>style.visibility</p:attrName>
                                        </p:attrNameLst>
                                      </p:cBhvr>
                                      <p:to>
                                        <p:strVal val="visible"/>
                                      </p:to>
                                    </p:set>
                                    <p:animEffect filter="dissolve" transition="in">
                                      <p:cBhvr>
                                        <p:cTn id="42" dur="500"/>
                                        <p:tgtEl>
                                          <p:spTgt spid="729">
                                            <p:txEl>
                                              <p:pRg st="8" end="8"/>
                                            </p:txEl>
                                          </p:spTgt>
                                        </p:tgtEl>
                                      </p:cBhvr>
                                    </p:animEffect>
                                  </p:childTnLst>
                                </p:cTn>
                              </p:par>
                            </p:childTnLst>
                          </p:cTn>
                        </p:par>
                        <p:par>
                          <p:cTn id="43" fill="hold">
                            <p:stCondLst>
                              <p:cond delay="4500"/>
                            </p:stCondLst>
                            <p:childTnLst>
                              <p:par>
                                <p:cTn id="44" presetClass="entr" nodeType="afterEffect" presetID="9" grpId="1" fill="hold">
                                  <p:stCondLst>
                                    <p:cond delay="0"/>
                                  </p:stCondLst>
                                  <p:iterate type="el" backwards="0">
                                    <p:tmAbs val="0"/>
                                  </p:iterate>
                                  <p:childTnLst>
                                    <p:set>
                                      <p:cBhvr>
                                        <p:cTn id="45" fill="hold"/>
                                        <p:tgtEl>
                                          <p:spTgt spid="729">
                                            <p:txEl>
                                              <p:pRg st="9" end="9"/>
                                            </p:txEl>
                                          </p:spTgt>
                                        </p:tgtEl>
                                        <p:attrNameLst>
                                          <p:attrName>style.visibility</p:attrName>
                                        </p:attrNameLst>
                                      </p:cBhvr>
                                      <p:to>
                                        <p:strVal val="visible"/>
                                      </p:to>
                                    </p:set>
                                    <p:animEffect filter="dissolve" transition="in">
                                      <p:cBhvr>
                                        <p:cTn id="46" dur="500"/>
                                        <p:tgtEl>
                                          <p:spTgt spid="729">
                                            <p:txEl>
                                              <p:pRg st="9" end="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29"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12" name="logo-white.png" descr="logo-white.png"/>
          <p:cNvPicPr>
            <a:picLocks noChangeAspect="1"/>
          </p:cNvPicPr>
          <p:nvPr/>
        </p:nvPicPr>
        <p:blipFill>
          <a:blip r:embed="rId2">
            <a:alphaModFix amt="19533"/>
            <a:extLst/>
          </a:blip>
          <a:stretch>
            <a:fillRect/>
          </a:stretch>
        </p:blipFill>
        <p:spPr>
          <a:xfrm>
            <a:off x="22771199" y="12084704"/>
            <a:ext cx="1399184" cy="1399184"/>
          </a:xfrm>
          <a:prstGeom prst="rect">
            <a:avLst/>
          </a:prstGeom>
          <a:ln w="12700">
            <a:miter lim="400000"/>
          </a:ln>
        </p:spPr>
      </p:pic>
      <p:sp>
        <p:nvSpPr>
          <p:cNvPr id="213" name="Open Banking…"/>
          <p:cNvSpPr txBox="1"/>
          <p:nvPr/>
        </p:nvSpPr>
        <p:spPr>
          <a:xfrm>
            <a:off x="1417027" y="4510729"/>
            <a:ext cx="18251806" cy="46945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defTabSz="457200">
              <a:defRPr sz="15000"/>
            </a:pPr>
            <a:r>
              <a:t>Open Banking</a:t>
            </a:r>
          </a:p>
          <a:p>
            <a:pPr algn="just" defTabSz="457200">
              <a:defRPr sz="15000"/>
            </a:pPr>
            <a:r>
              <a:t>“Do what you can’t”</a:t>
            </a:r>
          </a:p>
        </p:txBody>
      </p:sp>
      <p:pic>
        <p:nvPicPr>
          <p:cNvPr id="214" name="Image" descr="Image"/>
          <p:cNvPicPr>
            <a:picLocks noChangeAspect="1"/>
          </p:cNvPicPr>
          <p:nvPr/>
        </p:nvPicPr>
        <p:blipFill>
          <a:blip r:embed="rId3">
            <a:extLst/>
          </a:blip>
          <a:stretch>
            <a:fillRect/>
          </a:stretch>
        </p:blipFill>
        <p:spPr>
          <a:xfrm>
            <a:off x="16982781" y="5293671"/>
            <a:ext cx="5372101" cy="3911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1"/>
    </p:bld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734" name="logo-white.png" descr="logo-white.png"/>
          <p:cNvPicPr>
            <a:picLocks noChangeAspect="1"/>
          </p:cNvPicPr>
          <p:nvPr/>
        </p:nvPicPr>
        <p:blipFill>
          <a:blip r:embed="rId3">
            <a:alphaModFix amt="10000"/>
            <a:extLst/>
          </a:blip>
          <a:stretch>
            <a:fillRect/>
          </a:stretch>
        </p:blipFill>
        <p:spPr>
          <a:xfrm>
            <a:off x="22771199" y="12084704"/>
            <a:ext cx="1399184" cy="1399184"/>
          </a:xfrm>
          <a:prstGeom prst="rect">
            <a:avLst/>
          </a:prstGeom>
          <a:ln w="12700">
            <a:miter lim="400000"/>
          </a:ln>
        </p:spPr>
      </p:pic>
      <p:pic>
        <p:nvPicPr>
          <p:cNvPr id="735" name="Image" descr="Image"/>
          <p:cNvPicPr>
            <a:picLocks noChangeAspect="1"/>
          </p:cNvPicPr>
          <p:nvPr/>
        </p:nvPicPr>
        <p:blipFill>
          <a:blip r:embed="rId4">
            <a:extLst/>
          </a:blip>
          <a:stretch>
            <a:fillRect/>
          </a:stretch>
        </p:blipFill>
        <p:spPr>
          <a:xfrm>
            <a:off x="2232348" y="1903452"/>
            <a:ext cx="19919304" cy="990909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39" name="VALUE…"/>
          <p:cNvSpPr txBox="1"/>
          <p:nvPr/>
        </p:nvSpPr>
        <p:spPr>
          <a:xfrm>
            <a:off x="1303706" y="781184"/>
            <a:ext cx="21776589" cy="116846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lnSpc>
                <a:spcPct val="80000"/>
              </a:lnSpc>
              <a:defRPr sz="22000"/>
            </a:pPr>
            <a:r>
              <a:t>VALUE</a:t>
            </a:r>
          </a:p>
          <a:p>
            <a:pPr algn="l" defTabSz="457200">
              <a:lnSpc>
                <a:spcPct val="80000"/>
              </a:lnSpc>
              <a:defRPr sz="22000"/>
            </a:pPr>
            <a:r>
              <a:t>PROPOSITION</a:t>
            </a:r>
          </a:p>
          <a:p>
            <a:pPr algn="l" defTabSz="457200">
              <a:lnSpc>
                <a:spcPct val="80000"/>
              </a:lnSpc>
              <a:defRPr sz="22000"/>
            </a:pPr>
            <a:r>
              <a:t>INTERFACE</a:t>
            </a:r>
          </a:p>
        </p:txBody>
      </p:sp>
      <p:pic>
        <p:nvPicPr>
          <p:cNvPr id="740" name="logo-white.png" descr="logo-white.png"/>
          <p:cNvPicPr>
            <a:picLocks noChangeAspect="1"/>
          </p:cNvPicPr>
          <p:nvPr/>
        </p:nvPicPr>
        <p:blipFill>
          <a:blip r:embed="rId2">
            <a:alphaModFix amt="1953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739">
                                            <p:bg/>
                                          </p:spTgt>
                                        </p:tgtEl>
                                        <p:attrNameLst>
                                          <p:attrName>style.visibility</p:attrName>
                                        </p:attrNameLst>
                                      </p:cBhvr>
                                      <p:to>
                                        <p:strVal val="visible"/>
                                      </p:to>
                                    </p:set>
                                    <p:animEffect filter="dissolve" transition="in">
                                      <p:cBhvr>
                                        <p:cTn id="7" dur="500"/>
                                        <p:tgtEl>
                                          <p:spTgt spid="739">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739">
                                            <p:txEl>
                                              <p:pRg st="0" end="0"/>
                                            </p:txEl>
                                          </p:spTgt>
                                        </p:tgtEl>
                                        <p:attrNameLst>
                                          <p:attrName>style.visibility</p:attrName>
                                        </p:attrNameLst>
                                      </p:cBhvr>
                                      <p:to>
                                        <p:strVal val="visible"/>
                                      </p:to>
                                    </p:set>
                                    <p:animEffect filter="dissolve" transition="in">
                                      <p:cBhvr>
                                        <p:cTn id="10" dur="500"/>
                                        <p:tgtEl>
                                          <p:spTgt spid="739">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739">
                                            <p:txEl>
                                              <p:pRg st="1" end="1"/>
                                            </p:txEl>
                                          </p:spTgt>
                                        </p:tgtEl>
                                        <p:attrNameLst>
                                          <p:attrName>style.visibility</p:attrName>
                                        </p:attrNameLst>
                                      </p:cBhvr>
                                      <p:to>
                                        <p:strVal val="visible"/>
                                      </p:to>
                                    </p:set>
                                    <p:animEffect filter="dissolve" transition="in">
                                      <p:cBhvr>
                                        <p:cTn id="14" dur="500"/>
                                        <p:tgtEl>
                                          <p:spTgt spid="739">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739">
                                            <p:txEl>
                                              <p:pRg st="2" end="2"/>
                                            </p:txEl>
                                          </p:spTgt>
                                        </p:tgtEl>
                                        <p:attrNameLst>
                                          <p:attrName>style.visibility</p:attrName>
                                        </p:attrNameLst>
                                      </p:cBhvr>
                                      <p:to>
                                        <p:strVal val="visible"/>
                                      </p:to>
                                    </p:set>
                                    <p:animEffect filter="dissolve" transition="in">
                                      <p:cBhvr>
                                        <p:cTn id="18" dur="500"/>
                                        <p:tgtEl>
                                          <p:spTgt spid="739">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739">
                                            <p:txEl>
                                              <p:pRg st="3" end="3"/>
                                            </p:txEl>
                                          </p:spTgt>
                                        </p:tgtEl>
                                        <p:attrNameLst>
                                          <p:attrName>style.visibility</p:attrName>
                                        </p:attrNameLst>
                                      </p:cBhvr>
                                      <p:to>
                                        <p:strVal val="visible"/>
                                      </p:to>
                                    </p:set>
                                    <p:animEffect filter="dissolve" transition="in">
                                      <p:cBhvr>
                                        <p:cTn id="22" dur="500"/>
                                        <p:tgtEl>
                                          <p:spTgt spid="739">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739" grpId="1"/>
    </p:bldLst>
  </p:timing>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742"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
        <p:nvSpPr>
          <p:cNvPr id="743" name="7. Where do we find the talents needed to fulfill all of this?…"/>
          <p:cNvSpPr txBox="1"/>
          <p:nvPr/>
        </p:nvSpPr>
        <p:spPr>
          <a:xfrm>
            <a:off x="1303705" y="1501459"/>
            <a:ext cx="15108233" cy="95065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solidFill>
                  <a:srgbClr val="000000"/>
                </a:solidFill>
              </a:defRPr>
            </a:pPr>
            <a:r>
              <a:t>7. Where do we find the talents needed to fulfill all of this?</a:t>
            </a:r>
          </a:p>
          <a:p>
            <a:pPr algn="l" defTabSz="457200">
              <a:defRPr sz="5000">
                <a:solidFill>
                  <a:srgbClr val="000000"/>
                </a:solidFill>
              </a:defRPr>
            </a:pPr>
          </a:p>
          <a:p>
            <a:pPr algn="l" defTabSz="457200">
              <a:defRPr b="0" sz="5000">
                <a:solidFill>
                  <a:srgbClr val="000000"/>
                </a:solidFill>
                <a:latin typeface="Helvetica Neue Light"/>
                <a:ea typeface="Helvetica Neue Light"/>
                <a:cs typeface="Helvetica Neue Light"/>
                <a:sym typeface="Helvetica Neue Light"/>
              </a:defRPr>
            </a:pPr>
          </a:p>
          <a:p>
            <a:pPr algn="l" defTabSz="457200">
              <a:defRPr b="0" sz="5000">
                <a:solidFill>
                  <a:srgbClr val="000000"/>
                </a:solidFill>
                <a:latin typeface="+mn-lt"/>
                <a:ea typeface="+mn-ea"/>
                <a:cs typeface="+mn-cs"/>
                <a:sym typeface="Helvetica Neue Medium"/>
              </a:defRPr>
            </a:pPr>
            <a:r>
              <a:t>New hires, seasoned practitioners with expertise,</a:t>
            </a:r>
            <a:br/>
            <a:r>
              <a:t>knowledge and leasons learned.</a:t>
            </a: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Enhance in-house capabilities, business leaders to developers and everything in between.</a:t>
            </a: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solidFill>
                  <a:srgbClr val="000000"/>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Visionary leaders and full buy-ins from C-level.</a:t>
            </a:r>
          </a:p>
        </p:txBody>
      </p:sp>
      <p:pic>
        <p:nvPicPr>
          <p:cNvPr id="744" name="Image" descr="Image"/>
          <p:cNvPicPr>
            <a:picLocks noChangeAspect="1"/>
          </p:cNvPicPr>
          <p:nvPr/>
        </p:nvPicPr>
        <p:blipFill>
          <a:blip r:embed="rId4">
            <a:extLst/>
          </a:blip>
          <a:srcRect l="51146" t="0" r="0" b="51204"/>
          <a:stretch>
            <a:fillRect/>
          </a:stretch>
        </p:blipFill>
        <p:spPr>
          <a:xfrm>
            <a:off x="16411936" y="3081932"/>
            <a:ext cx="6353253" cy="634581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43">
                                            <p:bg/>
                                          </p:spTgt>
                                        </p:tgtEl>
                                        <p:attrNameLst>
                                          <p:attrName>style.visibility</p:attrName>
                                        </p:attrNameLst>
                                      </p:cBhvr>
                                      <p:to>
                                        <p:strVal val="visible"/>
                                      </p:to>
                                    </p:set>
                                    <p:animEffect filter="dissolve" transition="in">
                                      <p:cBhvr>
                                        <p:cTn id="7" dur="500"/>
                                        <p:tgtEl>
                                          <p:spTgt spid="743">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743">
                                            <p:txEl>
                                              <p:pRg st="0" end="0"/>
                                            </p:txEl>
                                          </p:spTgt>
                                        </p:tgtEl>
                                        <p:attrNameLst>
                                          <p:attrName>style.visibility</p:attrName>
                                        </p:attrNameLst>
                                      </p:cBhvr>
                                      <p:to>
                                        <p:strVal val="visible"/>
                                      </p:to>
                                    </p:set>
                                    <p:animEffect filter="dissolve" transition="in">
                                      <p:cBhvr>
                                        <p:cTn id="10" dur="500"/>
                                        <p:tgtEl>
                                          <p:spTgt spid="743">
                                            <p:txEl>
                                              <p:pRg st="0" end="0"/>
                                            </p:txEl>
                                          </p:spTgt>
                                        </p:tgtEl>
                                      </p:cBhvr>
                                    </p:animEffect>
                                  </p:childTnLst>
                                </p:cTn>
                              </p:par>
                            </p:childTnLst>
                          </p:cTn>
                        </p:par>
                        <p:par>
                          <p:cTn id="11" fill="hold">
                            <p:stCondLst>
                              <p:cond delay="500"/>
                            </p:stCondLst>
                            <p:childTnLst>
                              <p:par>
                                <p:cTn id="12" presetClass="entr" nodeType="afterEffect" presetID="9" grpId="1" fill="hold">
                                  <p:stCondLst>
                                    <p:cond delay="0"/>
                                  </p:stCondLst>
                                  <p:iterate type="el" backwards="0">
                                    <p:tmAbs val="0"/>
                                  </p:iterate>
                                  <p:childTnLst>
                                    <p:set>
                                      <p:cBhvr>
                                        <p:cTn id="13" fill="hold"/>
                                        <p:tgtEl>
                                          <p:spTgt spid="743">
                                            <p:txEl>
                                              <p:pRg st="1" end="1"/>
                                            </p:txEl>
                                          </p:spTgt>
                                        </p:tgtEl>
                                        <p:attrNameLst>
                                          <p:attrName>style.visibility</p:attrName>
                                        </p:attrNameLst>
                                      </p:cBhvr>
                                      <p:to>
                                        <p:strVal val="visible"/>
                                      </p:to>
                                    </p:set>
                                    <p:animEffect filter="dissolve" transition="in">
                                      <p:cBhvr>
                                        <p:cTn id="14" dur="500"/>
                                        <p:tgtEl>
                                          <p:spTgt spid="743">
                                            <p:txEl>
                                              <p:pRg st="1" end="1"/>
                                            </p:txEl>
                                          </p:spTgt>
                                        </p:tgtEl>
                                      </p:cBhvr>
                                    </p:animEffect>
                                  </p:childTnLst>
                                </p:cTn>
                              </p:par>
                            </p:childTnLst>
                          </p:cTn>
                        </p:par>
                        <p:par>
                          <p:cTn id="15" fill="hold">
                            <p:stCondLst>
                              <p:cond delay="1000"/>
                            </p:stCondLst>
                            <p:childTnLst>
                              <p:par>
                                <p:cTn id="16" presetClass="entr" nodeType="afterEffect" presetID="9" grpId="1" fill="hold">
                                  <p:stCondLst>
                                    <p:cond delay="0"/>
                                  </p:stCondLst>
                                  <p:iterate type="el" backwards="0">
                                    <p:tmAbs val="0"/>
                                  </p:iterate>
                                  <p:childTnLst>
                                    <p:set>
                                      <p:cBhvr>
                                        <p:cTn id="17" fill="hold"/>
                                        <p:tgtEl>
                                          <p:spTgt spid="743">
                                            <p:txEl>
                                              <p:pRg st="2" end="2"/>
                                            </p:txEl>
                                          </p:spTgt>
                                        </p:tgtEl>
                                        <p:attrNameLst>
                                          <p:attrName>style.visibility</p:attrName>
                                        </p:attrNameLst>
                                      </p:cBhvr>
                                      <p:to>
                                        <p:strVal val="visible"/>
                                      </p:to>
                                    </p:set>
                                    <p:animEffect filter="dissolve" transition="in">
                                      <p:cBhvr>
                                        <p:cTn id="18" dur="500"/>
                                        <p:tgtEl>
                                          <p:spTgt spid="743">
                                            <p:txEl>
                                              <p:pRg st="2" end="2"/>
                                            </p:txEl>
                                          </p:spTgt>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743">
                                            <p:txEl>
                                              <p:pRg st="3" end="3"/>
                                            </p:txEl>
                                          </p:spTgt>
                                        </p:tgtEl>
                                        <p:attrNameLst>
                                          <p:attrName>style.visibility</p:attrName>
                                        </p:attrNameLst>
                                      </p:cBhvr>
                                      <p:to>
                                        <p:strVal val="visible"/>
                                      </p:to>
                                    </p:set>
                                    <p:animEffect filter="dissolve" transition="in">
                                      <p:cBhvr>
                                        <p:cTn id="22" dur="500"/>
                                        <p:tgtEl>
                                          <p:spTgt spid="743">
                                            <p:txEl>
                                              <p:pRg st="3" end="3"/>
                                            </p:txEl>
                                          </p:spTgt>
                                        </p:tgtEl>
                                      </p:cBhvr>
                                    </p:animEffect>
                                  </p:childTnLst>
                                </p:cTn>
                              </p:par>
                            </p:childTnLst>
                          </p:cTn>
                        </p:par>
                        <p:par>
                          <p:cTn id="23" fill="hold">
                            <p:stCondLst>
                              <p:cond delay="2000"/>
                            </p:stCondLst>
                            <p:childTnLst>
                              <p:par>
                                <p:cTn id="24" presetClass="entr" nodeType="afterEffect" presetID="9" grpId="1" fill="hold">
                                  <p:stCondLst>
                                    <p:cond delay="0"/>
                                  </p:stCondLst>
                                  <p:iterate type="el" backwards="0">
                                    <p:tmAbs val="0"/>
                                  </p:iterate>
                                  <p:childTnLst>
                                    <p:set>
                                      <p:cBhvr>
                                        <p:cTn id="25" fill="hold"/>
                                        <p:tgtEl>
                                          <p:spTgt spid="743">
                                            <p:txEl>
                                              <p:pRg st="4" end="4"/>
                                            </p:txEl>
                                          </p:spTgt>
                                        </p:tgtEl>
                                        <p:attrNameLst>
                                          <p:attrName>style.visibility</p:attrName>
                                        </p:attrNameLst>
                                      </p:cBhvr>
                                      <p:to>
                                        <p:strVal val="visible"/>
                                      </p:to>
                                    </p:set>
                                    <p:animEffect filter="dissolve" transition="in">
                                      <p:cBhvr>
                                        <p:cTn id="26" dur="500"/>
                                        <p:tgtEl>
                                          <p:spTgt spid="743">
                                            <p:txEl>
                                              <p:pRg st="4" end="4"/>
                                            </p:txEl>
                                          </p:spTgt>
                                        </p:tgtEl>
                                      </p:cBhvr>
                                    </p:animEffect>
                                  </p:childTnLst>
                                </p:cTn>
                              </p:par>
                            </p:childTnLst>
                          </p:cTn>
                        </p:par>
                        <p:par>
                          <p:cTn id="27" fill="hold">
                            <p:stCondLst>
                              <p:cond delay="2500"/>
                            </p:stCondLst>
                            <p:childTnLst>
                              <p:par>
                                <p:cTn id="28" presetClass="entr" nodeType="afterEffect" presetID="9" grpId="1" fill="hold">
                                  <p:stCondLst>
                                    <p:cond delay="0"/>
                                  </p:stCondLst>
                                  <p:iterate type="el" backwards="0">
                                    <p:tmAbs val="0"/>
                                  </p:iterate>
                                  <p:childTnLst>
                                    <p:set>
                                      <p:cBhvr>
                                        <p:cTn id="29" fill="hold"/>
                                        <p:tgtEl>
                                          <p:spTgt spid="743">
                                            <p:txEl>
                                              <p:pRg st="5" end="5"/>
                                            </p:txEl>
                                          </p:spTgt>
                                        </p:tgtEl>
                                        <p:attrNameLst>
                                          <p:attrName>style.visibility</p:attrName>
                                        </p:attrNameLst>
                                      </p:cBhvr>
                                      <p:to>
                                        <p:strVal val="visible"/>
                                      </p:to>
                                    </p:set>
                                    <p:animEffect filter="dissolve" transition="in">
                                      <p:cBhvr>
                                        <p:cTn id="30" dur="500"/>
                                        <p:tgtEl>
                                          <p:spTgt spid="743">
                                            <p:txEl>
                                              <p:pRg st="5" end="5"/>
                                            </p:txEl>
                                          </p:spTgt>
                                        </p:tgtEl>
                                      </p:cBhvr>
                                    </p:animEffect>
                                  </p:childTnLst>
                                </p:cTn>
                              </p:par>
                            </p:childTnLst>
                          </p:cTn>
                        </p:par>
                        <p:par>
                          <p:cTn id="31" fill="hold">
                            <p:stCondLst>
                              <p:cond delay="3000"/>
                            </p:stCondLst>
                            <p:childTnLst>
                              <p:par>
                                <p:cTn id="32" presetClass="entr" nodeType="afterEffect" presetID="9" grpId="1" fill="hold">
                                  <p:stCondLst>
                                    <p:cond delay="0"/>
                                  </p:stCondLst>
                                  <p:iterate type="el" backwards="0">
                                    <p:tmAbs val="0"/>
                                  </p:iterate>
                                  <p:childTnLst>
                                    <p:set>
                                      <p:cBhvr>
                                        <p:cTn id="33" fill="hold"/>
                                        <p:tgtEl>
                                          <p:spTgt spid="743">
                                            <p:txEl>
                                              <p:pRg st="6" end="6"/>
                                            </p:txEl>
                                          </p:spTgt>
                                        </p:tgtEl>
                                        <p:attrNameLst>
                                          <p:attrName>style.visibility</p:attrName>
                                        </p:attrNameLst>
                                      </p:cBhvr>
                                      <p:to>
                                        <p:strVal val="visible"/>
                                      </p:to>
                                    </p:set>
                                    <p:animEffect filter="dissolve" transition="in">
                                      <p:cBhvr>
                                        <p:cTn id="34" dur="500"/>
                                        <p:tgtEl>
                                          <p:spTgt spid="743">
                                            <p:txEl>
                                              <p:pRg st="6" end="6"/>
                                            </p:txEl>
                                          </p:spTgt>
                                        </p:tgtEl>
                                      </p:cBhvr>
                                    </p:animEffect>
                                  </p:childTnLst>
                                </p:cTn>
                              </p:par>
                            </p:childTnLst>
                          </p:cTn>
                        </p:par>
                        <p:par>
                          <p:cTn id="35" fill="hold">
                            <p:stCondLst>
                              <p:cond delay="3500"/>
                            </p:stCondLst>
                            <p:childTnLst>
                              <p:par>
                                <p:cTn id="36" presetClass="entr" nodeType="afterEffect" presetID="9" grpId="1" fill="hold">
                                  <p:stCondLst>
                                    <p:cond delay="0"/>
                                  </p:stCondLst>
                                  <p:iterate type="el" backwards="0">
                                    <p:tmAbs val="0"/>
                                  </p:iterate>
                                  <p:childTnLst>
                                    <p:set>
                                      <p:cBhvr>
                                        <p:cTn id="37" fill="hold"/>
                                        <p:tgtEl>
                                          <p:spTgt spid="743">
                                            <p:txEl>
                                              <p:pRg st="7" end="7"/>
                                            </p:txEl>
                                          </p:spTgt>
                                        </p:tgtEl>
                                        <p:attrNameLst>
                                          <p:attrName>style.visibility</p:attrName>
                                        </p:attrNameLst>
                                      </p:cBhvr>
                                      <p:to>
                                        <p:strVal val="visible"/>
                                      </p:to>
                                    </p:set>
                                    <p:animEffect filter="dissolve" transition="in">
                                      <p:cBhvr>
                                        <p:cTn id="38" dur="500"/>
                                        <p:tgtEl>
                                          <p:spTgt spid="743">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43" grpId="1"/>
    </p:bldLs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748" name="Image" descr="Image"/>
          <p:cNvPicPr>
            <a:picLocks noChangeAspect="1"/>
          </p:cNvPicPr>
          <p:nvPr/>
        </p:nvPicPr>
        <p:blipFill>
          <a:blip r:embed="rId3">
            <a:extLst/>
          </a:blip>
          <a:stretch>
            <a:fillRect/>
          </a:stretch>
        </p:blipFill>
        <p:spPr>
          <a:xfrm>
            <a:off x="3043535" y="0"/>
            <a:ext cx="18296930" cy="13716000"/>
          </a:xfrm>
          <a:prstGeom prst="rect">
            <a:avLst/>
          </a:prstGeom>
          <a:ln w="12700">
            <a:miter lim="400000"/>
          </a:ln>
        </p:spPr>
      </p:pic>
      <p:pic>
        <p:nvPicPr>
          <p:cNvPr id="749" name="Oval Oval" descr="Oval Oval"/>
          <p:cNvPicPr>
            <a:picLocks noChangeAspect="0"/>
          </p:cNvPicPr>
          <p:nvPr/>
        </p:nvPicPr>
        <p:blipFill>
          <a:blip r:embed="rId4">
            <a:extLst/>
          </a:blip>
          <a:stretch>
            <a:fillRect/>
          </a:stretch>
        </p:blipFill>
        <p:spPr>
          <a:xfrm>
            <a:off x="17444953" y="8159151"/>
            <a:ext cx="3025883" cy="3157715"/>
          </a:xfrm>
          <a:prstGeom prst="rect">
            <a:avLst/>
          </a:prstGeom>
        </p:spPr>
      </p:pic>
      <p:pic>
        <p:nvPicPr>
          <p:cNvPr id="751" name="Oval Oval" descr="Oval Oval"/>
          <p:cNvPicPr>
            <a:picLocks noChangeAspect="0"/>
          </p:cNvPicPr>
          <p:nvPr/>
        </p:nvPicPr>
        <p:blipFill>
          <a:blip r:embed="rId4">
            <a:extLst/>
          </a:blip>
          <a:stretch>
            <a:fillRect/>
          </a:stretch>
        </p:blipFill>
        <p:spPr>
          <a:xfrm>
            <a:off x="17729015" y="5164528"/>
            <a:ext cx="3025883" cy="3157715"/>
          </a:xfrm>
          <a:prstGeom prst="rect">
            <a:avLst/>
          </a:prstGeom>
        </p:spPr>
      </p:pic>
      <p:pic>
        <p:nvPicPr>
          <p:cNvPr id="753" name="logo-white.png" descr="logo-white.png"/>
          <p:cNvPicPr>
            <a:picLocks noChangeAspect="1"/>
          </p:cNvPicPr>
          <p:nvPr/>
        </p:nvPicPr>
        <p:blipFill>
          <a:blip r:embed="rId5">
            <a:alphaModFix amt="10000"/>
            <a:extLst/>
          </a:blip>
          <a:stretch>
            <a:fillRect/>
          </a:stretch>
        </p:blipFill>
        <p:spPr>
          <a:xfrm>
            <a:off x="22771199" y="12084704"/>
            <a:ext cx="1399184" cy="1399184"/>
          </a:xfrm>
          <a:prstGeom prst="rect">
            <a:avLst/>
          </a:prstGeom>
          <a:ln w="12700">
            <a:miter lim="400000"/>
          </a:ln>
        </p:spPr>
      </p:pic>
      <p:sp>
        <p:nvSpPr>
          <p:cNvPr id="754" name="Rectangle"/>
          <p:cNvSpPr/>
          <p:nvPr/>
        </p:nvSpPr>
        <p:spPr>
          <a:xfrm>
            <a:off x="3987922" y="4927922"/>
            <a:ext cx="17913443" cy="2791393"/>
          </a:xfrm>
          <a:prstGeom prst="rect">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755" name="Rectangle"/>
          <p:cNvSpPr/>
          <p:nvPr/>
        </p:nvSpPr>
        <p:spPr>
          <a:xfrm>
            <a:off x="3987922" y="7719314"/>
            <a:ext cx="17913443" cy="3770122"/>
          </a:xfrm>
          <a:prstGeom prst="rect">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75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7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4" grpId="1"/>
      <p:bldP build="whole" bldLvl="1" animBg="1" rev="0" advAuto="0" spid="755" grpId="2"/>
    </p:bld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ECECEC"/>
        </a:solidFill>
      </p:bgPr>
    </p:bg>
    <p:spTree>
      <p:nvGrpSpPr>
        <p:cNvPr id="1" name=""/>
        <p:cNvGrpSpPr/>
        <p:nvPr/>
      </p:nvGrpSpPr>
      <p:grpSpPr>
        <a:xfrm>
          <a:off x="0" y="0"/>
          <a:ext cx="0" cy="0"/>
          <a:chOff x="0" y="0"/>
          <a:chExt cx="0" cy="0"/>
        </a:xfrm>
      </p:grpSpPr>
      <p:pic>
        <p:nvPicPr>
          <p:cNvPr id="759" name="logo-white.png" descr="logo-white.png"/>
          <p:cNvPicPr>
            <a:picLocks noChangeAspect="1"/>
          </p:cNvPicPr>
          <p:nvPr/>
        </p:nvPicPr>
        <p:blipFill>
          <a:blip r:embed="rId2">
            <a:alphaModFix amt="50000"/>
            <a:extLst/>
          </a:blip>
          <a:stretch>
            <a:fillRect/>
          </a:stretch>
        </p:blipFill>
        <p:spPr>
          <a:xfrm>
            <a:off x="22771199" y="12084704"/>
            <a:ext cx="1399184" cy="1399184"/>
          </a:xfrm>
          <a:prstGeom prst="rect">
            <a:avLst/>
          </a:prstGeom>
          <a:ln w="12700">
            <a:miter lim="400000"/>
          </a:ln>
        </p:spPr>
      </p:pic>
      <p:pic>
        <p:nvPicPr>
          <p:cNvPr id="760" name="Image" descr="Image"/>
          <p:cNvPicPr>
            <a:picLocks noChangeAspect="1"/>
          </p:cNvPicPr>
          <p:nvPr/>
        </p:nvPicPr>
        <p:blipFill>
          <a:blip r:embed="rId3">
            <a:extLst/>
          </a:blip>
          <a:stretch>
            <a:fillRect/>
          </a:stretch>
        </p:blipFill>
        <p:spPr>
          <a:xfrm>
            <a:off x="1761344" y="107238"/>
            <a:ext cx="20861312" cy="135015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F6F5F1"/>
        </a:solidFill>
      </p:bgPr>
    </p:bg>
    <p:spTree>
      <p:nvGrpSpPr>
        <p:cNvPr id="1" name=""/>
        <p:cNvGrpSpPr/>
        <p:nvPr/>
      </p:nvGrpSpPr>
      <p:grpSpPr>
        <a:xfrm>
          <a:off x="0" y="0"/>
          <a:ext cx="0" cy="0"/>
          <a:chOff x="0" y="0"/>
          <a:chExt cx="0" cy="0"/>
        </a:xfrm>
      </p:grpSpPr>
      <p:pic>
        <p:nvPicPr>
          <p:cNvPr id="762" name="Image" descr="Image"/>
          <p:cNvPicPr>
            <a:picLocks noChangeAspect="1"/>
          </p:cNvPicPr>
          <p:nvPr/>
        </p:nvPicPr>
        <p:blipFill>
          <a:blip r:embed="rId2">
            <a:extLst/>
          </a:blip>
          <a:stretch>
            <a:fillRect/>
          </a:stretch>
        </p:blipFill>
        <p:spPr>
          <a:xfrm>
            <a:off x="3322468" y="198783"/>
            <a:ext cx="17739064" cy="13297805"/>
          </a:xfrm>
          <a:prstGeom prst="rect">
            <a:avLst/>
          </a:prstGeom>
          <a:ln w="12700">
            <a:miter lim="400000"/>
          </a:ln>
        </p:spPr>
      </p:pic>
      <p:sp>
        <p:nvSpPr>
          <p:cNvPr id="763" name="Value Proposition Interface Canvas"/>
          <p:cNvSpPr txBox="1"/>
          <p:nvPr/>
        </p:nvSpPr>
        <p:spPr>
          <a:xfrm>
            <a:off x="2125371" y="459500"/>
            <a:ext cx="794643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200">
                <a:solidFill>
                  <a:srgbClr val="000000"/>
                </a:solidFill>
                <a:latin typeface="Arial Black"/>
                <a:ea typeface="Arial Black"/>
                <a:cs typeface="Arial Black"/>
                <a:sym typeface="Arial Black"/>
              </a:defRPr>
            </a:lvl1pPr>
          </a:lstStyle>
          <a:p>
            <a:pPr/>
            <a:r>
              <a:t>Value Proposition Interface Canvas</a:t>
            </a:r>
          </a:p>
        </p:txBody>
      </p:sp>
      <p:pic>
        <p:nvPicPr>
          <p:cNvPr id="764" name="logo-white.png" descr="logo-white.png"/>
          <p:cNvPicPr>
            <a:picLocks noChangeAspect="1"/>
          </p:cNvPicPr>
          <p:nvPr/>
        </p:nvPicPr>
        <p:blipFill>
          <a:blip r:embed="rId3">
            <a:extLst/>
          </a:blip>
          <a:stretch>
            <a:fillRect/>
          </a:stretch>
        </p:blipFill>
        <p:spPr>
          <a:xfrm>
            <a:off x="22771199" y="12084704"/>
            <a:ext cx="1399184" cy="1399184"/>
          </a:xfrm>
          <a:prstGeom prst="rect">
            <a:avLst/>
          </a:prstGeom>
          <a:ln w="12700">
            <a:miter lim="400000"/>
          </a:ln>
        </p:spPr>
      </p:pic>
      <p:grpSp>
        <p:nvGrpSpPr>
          <p:cNvPr id="768" name="Group"/>
          <p:cNvGrpSpPr/>
          <p:nvPr/>
        </p:nvGrpSpPr>
        <p:grpSpPr>
          <a:xfrm>
            <a:off x="4449908" y="1746710"/>
            <a:ext cx="8889771" cy="9871184"/>
            <a:chOff x="0" y="0"/>
            <a:chExt cx="8889769" cy="9871183"/>
          </a:xfrm>
        </p:grpSpPr>
        <p:sp>
          <p:nvSpPr>
            <p:cNvPr id="765" name="Rectangle"/>
            <p:cNvSpPr/>
            <p:nvPr/>
          </p:nvSpPr>
          <p:spPr>
            <a:xfrm>
              <a:off x="0" y="0"/>
              <a:ext cx="8254770" cy="9871183"/>
            </a:xfrm>
            <a:prstGeom prst="rect">
              <a:avLst/>
            </a:prstGeom>
            <a:solidFill>
              <a:srgbClr val="F6F5F1"/>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766" name="Square"/>
            <p:cNvSpPr/>
            <p:nvPr/>
          </p:nvSpPr>
          <p:spPr>
            <a:xfrm>
              <a:off x="7619769" y="1606089"/>
              <a:ext cx="1270001" cy="1270001"/>
            </a:xfrm>
            <a:prstGeom prst="rect">
              <a:avLst/>
            </a:prstGeom>
            <a:solidFill>
              <a:srgbClr val="F6F5F1"/>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767" name="Square"/>
            <p:cNvSpPr/>
            <p:nvPr/>
          </p:nvSpPr>
          <p:spPr>
            <a:xfrm>
              <a:off x="7619769" y="8601183"/>
              <a:ext cx="1270001" cy="1270001"/>
            </a:xfrm>
            <a:prstGeom prst="rect">
              <a:avLst/>
            </a:prstGeom>
            <a:solidFill>
              <a:srgbClr val="F6F5F1"/>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grpSp>
        <p:nvGrpSpPr>
          <p:cNvPr id="771" name="Group"/>
          <p:cNvGrpSpPr/>
          <p:nvPr/>
        </p:nvGrpSpPr>
        <p:grpSpPr>
          <a:xfrm>
            <a:off x="12192000" y="6847685"/>
            <a:ext cx="5895837" cy="4235328"/>
            <a:chOff x="0" y="0"/>
            <a:chExt cx="5895836" cy="4235327"/>
          </a:xfrm>
        </p:grpSpPr>
        <p:sp>
          <p:nvSpPr>
            <p:cNvPr id="769" name="Rectangle"/>
            <p:cNvSpPr/>
            <p:nvPr/>
          </p:nvSpPr>
          <p:spPr>
            <a:xfrm>
              <a:off x="0" y="0"/>
              <a:ext cx="1399183" cy="4235328"/>
            </a:xfrm>
            <a:prstGeom prst="rect">
              <a:avLst/>
            </a:prstGeom>
            <a:solidFill>
              <a:srgbClr val="F6F5F1"/>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770" name="Rectangle"/>
            <p:cNvSpPr/>
            <p:nvPr/>
          </p:nvSpPr>
          <p:spPr>
            <a:xfrm>
              <a:off x="512678" y="2467757"/>
              <a:ext cx="5383159" cy="1767571"/>
            </a:xfrm>
            <a:prstGeom prst="rect">
              <a:avLst/>
            </a:prstGeom>
            <a:solidFill>
              <a:srgbClr val="F6F5F1"/>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sp>
        <p:nvSpPr>
          <p:cNvPr id="772" name="Square"/>
          <p:cNvSpPr/>
          <p:nvPr/>
        </p:nvSpPr>
        <p:spPr>
          <a:xfrm>
            <a:off x="16347416" y="10982893"/>
            <a:ext cx="1270001" cy="1270001"/>
          </a:xfrm>
          <a:prstGeom prst="rect">
            <a:avLst/>
          </a:prstGeom>
          <a:solidFill>
            <a:srgbClr val="F6F5F1"/>
          </a:solidFill>
          <a:ln w="12700">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76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8" presetID="22" grpId="2" fill="hold">
                                  <p:stCondLst>
                                    <p:cond delay="0"/>
                                  </p:stCondLst>
                                  <p:iterate type="el" backwards="0">
                                    <p:tmAbs val="0"/>
                                  </p:iterate>
                                  <p:childTnLst>
                                    <p:animEffect filter="wipe(left)" transition="out">
                                      <p:cBhvr>
                                        <p:cTn id="10" dur="500" fill="hold"/>
                                        <p:tgtEl>
                                          <p:spTgt spid="771"/>
                                        </p:tgtEl>
                                      </p:cBhvr>
                                    </p:animEffect>
                                    <p:set>
                                      <p:cBhvr>
                                        <p:cTn id="11" fill="hold">
                                          <p:stCondLst>
                                            <p:cond delay="499"/>
                                          </p:stCondLst>
                                        </p:cTn>
                                        <p:tgtEl>
                                          <p:spTgt spid="7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8" grpId="1"/>
      <p:bldP build="whole" bldLvl="1" animBg="1" rev="0" advAuto="0" spid="771" grpId="2"/>
    </p:bldLst>
  </p:timing>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F6F5F1"/>
        </a:solidFill>
      </p:bgPr>
    </p:bg>
    <p:spTree>
      <p:nvGrpSpPr>
        <p:cNvPr id="1" name=""/>
        <p:cNvGrpSpPr/>
        <p:nvPr/>
      </p:nvGrpSpPr>
      <p:grpSpPr>
        <a:xfrm>
          <a:off x="0" y="0"/>
          <a:ext cx="0" cy="0"/>
          <a:chOff x="0" y="0"/>
          <a:chExt cx="0" cy="0"/>
        </a:xfrm>
      </p:grpSpPr>
      <p:pic>
        <p:nvPicPr>
          <p:cNvPr id="774" name="Image" descr="Image"/>
          <p:cNvPicPr>
            <a:picLocks noChangeAspect="1"/>
          </p:cNvPicPr>
          <p:nvPr/>
        </p:nvPicPr>
        <p:blipFill>
          <a:blip r:embed="rId2">
            <a:extLst/>
          </a:blip>
          <a:stretch>
            <a:fillRect/>
          </a:stretch>
        </p:blipFill>
        <p:spPr>
          <a:xfrm>
            <a:off x="3214223" y="-531190"/>
            <a:ext cx="17745709" cy="13302786"/>
          </a:xfrm>
          <a:prstGeom prst="rect">
            <a:avLst/>
          </a:prstGeom>
          <a:ln w="12700">
            <a:miter lim="400000"/>
          </a:ln>
        </p:spPr>
      </p:pic>
      <p:sp>
        <p:nvSpPr>
          <p:cNvPr id="775" name="Value Proposition Interface Canvas - &quot;The Pain Reliever&quot;"/>
          <p:cNvSpPr txBox="1"/>
          <p:nvPr/>
        </p:nvSpPr>
        <p:spPr>
          <a:xfrm>
            <a:off x="2125371" y="459500"/>
            <a:ext cx="12638287"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200">
                <a:solidFill>
                  <a:srgbClr val="000000"/>
                </a:solidFill>
                <a:latin typeface="Arial Black"/>
                <a:ea typeface="Arial Black"/>
                <a:cs typeface="Arial Black"/>
                <a:sym typeface="Arial Black"/>
              </a:defRPr>
            </a:lvl1pPr>
          </a:lstStyle>
          <a:p>
            <a:pPr/>
            <a:r>
              <a:t>Value Proposition Interface Canvas - "The Pain Reliever"</a:t>
            </a:r>
          </a:p>
        </p:txBody>
      </p:sp>
      <p:pic>
        <p:nvPicPr>
          <p:cNvPr id="776" name="logo-white.png" descr="logo-white.png"/>
          <p:cNvPicPr>
            <a:picLocks noChangeAspect="1"/>
          </p:cNvPicPr>
          <p:nvPr/>
        </p:nvPicPr>
        <p:blipFill>
          <a:blip r:embed="rId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F6F5F1"/>
        </a:solidFill>
      </p:bgPr>
    </p:bg>
    <p:spTree>
      <p:nvGrpSpPr>
        <p:cNvPr id="1" name=""/>
        <p:cNvGrpSpPr/>
        <p:nvPr/>
      </p:nvGrpSpPr>
      <p:grpSpPr>
        <a:xfrm>
          <a:off x="0" y="0"/>
          <a:ext cx="0" cy="0"/>
          <a:chOff x="0" y="0"/>
          <a:chExt cx="0" cy="0"/>
        </a:xfrm>
      </p:grpSpPr>
      <p:pic>
        <p:nvPicPr>
          <p:cNvPr id="778" name="Image" descr="Image"/>
          <p:cNvPicPr>
            <a:picLocks noChangeAspect="1"/>
          </p:cNvPicPr>
          <p:nvPr/>
        </p:nvPicPr>
        <p:blipFill>
          <a:blip r:embed="rId2">
            <a:extLst/>
          </a:blip>
          <a:stretch>
            <a:fillRect/>
          </a:stretch>
        </p:blipFill>
        <p:spPr>
          <a:xfrm>
            <a:off x="3382647" y="-1067810"/>
            <a:ext cx="17745706" cy="13302786"/>
          </a:xfrm>
          <a:prstGeom prst="rect">
            <a:avLst/>
          </a:prstGeom>
          <a:ln w="12700">
            <a:miter lim="400000"/>
          </a:ln>
        </p:spPr>
      </p:pic>
      <p:sp>
        <p:nvSpPr>
          <p:cNvPr id="779" name="Value Proposition Interface Canvas - &quot;The Gain Creator&quot;"/>
          <p:cNvSpPr txBox="1"/>
          <p:nvPr/>
        </p:nvSpPr>
        <p:spPr>
          <a:xfrm>
            <a:off x="2125371" y="459500"/>
            <a:ext cx="1256288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200">
                <a:solidFill>
                  <a:srgbClr val="000000"/>
                </a:solidFill>
                <a:latin typeface="Arial Black"/>
                <a:ea typeface="Arial Black"/>
                <a:cs typeface="Arial Black"/>
                <a:sym typeface="Arial Black"/>
              </a:defRPr>
            </a:lvl1pPr>
          </a:lstStyle>
          <a:p>
            <a:pPr/>
            <a:r>
              <a:t>Value Proposition Interface Canvas - "The Gain Creator"</a:t>
            </a:r>
          </a:p>
        </p:txBody>
      </p:sp>
      <p:pic>
        <p:nvPicPr>
          <p:cNvPr id="780" name="logo-white.png" descr="logo-white.png"/>
          <p:cNvPicPr>
            <a:picLocks noChangeAspect="1"/>
          </p:cNvPicPr>
          <p:nvPr/>
        </p:nvPicPr>
        <p:blipFill>
          <a:blip r:embed="rId3">
            <a:extLst/>
          </a:blip>
          <a:stretch>
            <a:fillRect/>
          </a:stretch>
        </p:blipFill>
        <p:spPr>
          <a:xfrm>
            <a:off x="22771199" y="12084704"/>
            <a:ext cx="1399184" cy="1399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82" name="Success. The bottom line. Perhaps better described as;…"/>
          <p:cNvSpPr txBox="1"/>
          <p:nvPr/>
        </p:nvSpPr>
        <p:spPr>
          <a:xfrm>
            <a:off x="1303705" y="2028509"/>
            <a:ext cx="12069742" cy="76523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pPr>
            <a:r>
              <a:t>Success. The bottom line. Perhaps better described as;</a:t>
            </a:r>
          </a:p>
          <a:p>
            <a:pPr algn="l" defTabSz="457200">
              <a:defRPr sz="5000"/>
            </a:pPr>
          </a:p>
          <a:p>
            <a:pPr algn="l" defTabSz="457200">
              <a:defRPr b="0" sz="5000">
                <a:latin typeface="Helvetica Neue Light"/>
                <a:ea typeface="Helvetica Neue Light"/>
                <a:cs typeface="Helvetica Neue Light"/>
                <a:sym typeface="Helvetica Neue Light"/>
              </a:defRPr>
            </a:pPr>
            <a:r>
              <a:t>”</a:t>
            </a:r>
            <a:r>
              <a:rPr b="1">
                <a:latin typeface="Helvetica Neue"/>
                <a:ea typeface="Helvetica Neue"/>
                <a:cs typeface="Helvetica Neue"/>
                <a:sym typeface="Helvetica Neue"/>
              </a:rPr>
              <a:t>Once there are no issues </a:t>
            </a:r>
            <a:endParaRPr b="1">
              <a:latin typeface="Helvetica Neue"/>
              <a:ea typeface="Helvetica Neue"/>
              <a:cs typeface="Helvetica Neue"/>
              <a:sym typeface="Helvetica Neue"/>
            </a:endParaRPr>
          </a:p>
          <a:p>
            <a:pPr algn="l" defTabSz="457200">
              <a:defRPr b="0" sz="50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related to the exploration of </a:t>
            </a:r>
            <a:endParaRPr b="1">
              <a:latin typeface="Helvetica Neue"/>
              <a:ea typeface="Helvetica Neue"/>
              <a:cs typeface="Helvetica Neue"/>
              <a:sym typeface="Helvetica Neue"/>
            </a:endParaRPr>
          </a:p>
          <a:p>
            <a:pPr algn="l" defTabSz="457200">
              <a:defRPr b="0" sz="50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new technologies, new business </a:t>
            </a:r>
            <a:endParaRPr b="1">
              <a:latin typeface="Helvetica Neue"/>
              <a:ea typeface="Helvetica Neue"/>
              <a:cs typeface="Helvetica Neue"/>
              <a:sym typeface="Helvetica Neue"/>
            </a:endParaRPr>
          </a:p>
          <a:p>
            <a:pPr algn="l" defTabSz="457200">
              <a:defRPr b="0" sz="50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opportunities, or just being curious.”</a:t>
            </a:r>
          </a:p>
        </p:txBody>
      </p:sp>
      <p:pic>
        <p:nvPicPr>
          <p:cNvPr id="783" name="logo-white.png" descr="logo-white.png"/>
          <p:cNvPicPr>
            <a:picLocks noChangeAspect="1"/>
          </p:cNvPicPr>
          <p:nvPr/>
        </p:nvPicPr>
        <p:blipFill>
          <a:blip r:embed="rId2">
            <a:alphaModFix amt="19533"/>
            <a:extLst/>
          </a:blip>
          <a:stretch>
            <a:fillRect/>
          </a:stretch>
        </p:blipFill>
        <p:spPr>
          <a:xfrm>
            <a:off x="22771199" y="12084704"/>
            <a:ext cx="1399184" cy="1399184"/>
          </a:xfrm>
          <a:prstGeom prst="rect">
            <a:avLst/>
          </a:prstGeom>
          <a:ln w="12700">
            <a:miter lim="400000"/>
          </a:ln>
        </p:spPr>
      </p:pic>
      <p:sp>
        <p:nvSpPr>
          <p:cNvPr id="784" name="Group"/>
          <p:cNvSpPr/>
          <p:nvPr/>
        </p:nvSpPr>
        <p:spPr>
          <a:xfrm>
            <a:off x="16447716" y="4397399"/>
            <a:ext cx="4921202" cy="492120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8000">
                <a:solidFill>
                  <a:srgbClr val="000000"/>
                </a:solidFill>
              </a:defRPr>
            </a:pPr>
            <a:r>
              <a:t>Budgets</a:t>
            </a:r>
          </a:p>
          <a:p>
            <a:pPr>
              <a:defRPr sz="8000">
                <a:solidFill>
                  <a:srgbClr val="000000"/>
                </a:solidFill>
              </a:defRPr>
            </a:pPr>
            <a:r>
              <a:t>Projects</a:t>
            </a:r>
          </a:p>
          <a:p>
            <a:pPr>
              <a:defRPr sz="8000">
                <a:solidFill>
                  <a:srgbClr val="000000"/>
                </a:solidFill>
              </a:defRPr>
            </a:pPr>
            <a:r>
              <a:t>Steering</a:t>
            </a:r>
          </a:p>
        </p:txBody>
      </p:sp>
      <p:sp>
        <p:nvSpPr>
          <p:cNvPr id="785" name="Square"/>
          <p:cNvSpPr/>
          <p:nvPr/>
        </p:nvSpPr>
        <p:spPr>
          <a:xfrm>
            <a:off x="16473116" y="4422799"/>
            <a:ext cx="4870402" cy="4870402"/>
          </a:xfrm>
          <a:prstGeom prst="rect">
            <a:avLst/>
          </a:prstGeom>
          <a:ln w="50800">
            <a:solidFill>
              <a:srgbClr val="FFFFFF"/>
            </a:solidFill>
            <a:custDash>
              <a:ds d="600000" sp="600000"/>
            </a:custDash>
            <a:miter lim="400000"/>
          </a:ln>
        </p:spPr>
        <p:txBody>
          <a:bodyPr lIns="50800" tIns="50800" rIns="50800" bIns="50800" anchor="ctr"/>
          <a:lstStyle/>
          <a:p>
            <a:pPr>
              <a:defRPr b="0" sz="3200">
                <a:latin typeface="+mn-lt"/>
                <a:ea typeface="+mn-ea"/>
                <a:cs typeface="+mn-cs"/>
                <a:sym typeface="Helvetica Neue Medium"/>
              </a:defRPr>
            </a:pPr>
          </a:p>
        </p:txBody>
      </p:sp>
      <p:sp>
        <p:nvSpPr>
          <p:cNvPr id="786" name="Group"/>
          <p:cNvSpPr/>
          <p:nvPr/>
        </p:nvSpPr>
        <p:spPr>
          <a:xfrm>
            <a:off x="16483930" y="4446313"/>
            <a:ext cx="4846888" cy="48468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6000"/>
            </a:pPr>
            <a:r>
              <a:t>Visionaries</a:t>
            </a:r>
          </a:p>
          <a:p>
            <a:pPr>
              <a:defRPr sz="6000"/>
            </a:pPr>
            <a:r>
              <a:t>Objectives</a:t>
            </a:r>
          </a:p>
          <a:p>
            <a:pPr>
              <a:defRPr sz="6000"/>
            </a:pPr>
            <a:r>
              <a:t>Challenges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782">
                                            <p:bg/>
                                          </p:spTgt>
                                        </p:tgtEl>
                                        <p:attrNameLst>
                                          <p:attrName>style.visibility</p:attrName>
                                        </p:attrNameLst>
                                      </p:cBhvr>
                                      <p:to>
                                        <p:strVal val="visible"/>
                                      </p:to>
                                    </p:set>
                                    <p:animEffect filter="dissolve" transition="in">
                                      <p:cBhvr>
                                        <p:cTn id="7" dur="500"/>
                                        <p:tgtEl>
                                          <p:spTgt spid="78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782">
                                            <p:txEl>
                                              <p:pRg st="0" end="0"/>
                                            </p:txEl>
                                          </p:spTgt>
                                        </p:tgtEl>
                                        <p:attrNameLst>
                                          <p:attrName>style.visibility</p:attrName>
                                        </p:attrNameLst>
                                      </p:cBhvr>
                                      <p:to>
                                        <p:strVal val="visible"/>
                                      </p:to>
                                    </p:set>
                                    <p:animEffect filter="dissolve" transition="in">
                                      <p:cBhvr>
                                        <p:cTn id="10" dur="500"/>
                                        <p:tgtEl>
                                          <p:spTgt spid="782">
                                            <p:txEl>
                                              <p:pRg st="0" end="0"/>
                                            </p:txEl>
                                          </p:spTgt>
                                        </p:tgtEl>
                                      </p:cBhvr>
                                    </p:animEffect>
                                  </p:childTnLst>
                                </p:cTn>
                              </p:par>
                            </p:childTnLst>
                          </p:cTn>
                        </p:par>
                        <p:par>
                          <p:cTn id="11" fill="hold">
                            <p:stCondLst>
                              <p:cond delay="500"/>
                            </p:stCondLst>
                            <p:childTnLst>
                              <p:par>
                                <p:cTn id="12" presetClass="entr" nodeType="afterEffect" presetID="9" grpId="2" fill="hold">
                                  <p:stCondLst>
                                    <p:cond delay="0"/>
                                  </p:stCondLst>
                                  <p:iterate type="el" backwards="0">
                                    <p:tmAbs val="0"/>
                                  </p:iterate>
                                  <p:childTnLst>
                                    <p:set>
                                      <p:cBhvr>
                                        <p:cTn id="13" fill="hold"/>
                                        <p:tgtEl>
                                          <p:spTgt spid="784"/>
                                        </p:tgtEl>
                                        <p:attrNameLst>
                                          <p:attrName>style.visibility</p:attrName>
                                        </p:attrNameLst>
                                      </p:cBhvr>
                                      <p:to>
                                        <p:strVal val="visible"/>
                                      </p:to>
                                    </p:set>
                                    <p:animEffect filter="dissolve" transition="in">
                                      <p:cBhvr>
                                        <p:cTn id="14" dur="1000"/>
                                        <p:tgtEl>
                                          <p:spTgt spid="784"/>
                                        </p:tgtEl>
                                      </p:cBhvr>
                                    </p:animEffect>
                                  </p:childTnLst>
                                </p:cTn>
                              </p:par>
                            </p:childTnLst>
                          </p:cTn>
                        </p:par>
                        <p:par>
                          <p:cTn id="15" fill="hold">
                            <p:stCondLst>
                              <p:cond delay="1500"/>
                            </p:stCondLst>
                            <p:childTnLst>
                              <p:par>
                                <p:cTn id="16" presetClass="entr" nodeType="afterEffect" presetID="9" grpId="1" fill="hold">
                                  <p:stCondLst>
                                    <p:cond delay="0"/>
                                  </p:stCondLst>
                                  <p:iterate type="el" backwards="0">
                                    <p:tmAbs val="0"/>
                                  </p:iterate>
                                  <p:childTnLst>
                                    <p:set>
                                      <p:cBhvr>
                                        <p:cTn id="17" fill="hold"/>
                                        <p:tgtEl>
                                          <p:spTgt spid="782">
                                            <p:txEl>
                                              <p:pRg st="1" end="1"/>
                                            </p:txEl>
                                          </p:spTgt>
                                        </p:tgtEl>
                                        <p:attrNameLst>
                                          <p:attrName>style.visibility</p:attrName>
                                        </p:attrNameLst>
                                      </p:cBhvr>
                                      <p:to>
                                        <p:strVal val="visible"/>
                                      </p:to>
                                    </p:set>
                                    <p:animEffect filter="dissolve" transition="in">
                                      <p:cBhvr>
                                        <p:cTn id="18" dur="500"/>
                                        <p:tgtEl>
                                          <p:spTgt spid="78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1" fill="hold">
                                  <p:stCondLst>
                                    <p:cond delay="0"/>
                                  </p:stCondLst>
                                  <p:iterate type="el" backwards="0">
                                    <p:tmAbs val="0"/>
                                  </p:iterate>
                                  <p:childTnLst>
                                    <p:set>
                                      <p:cBhvr>
                                        <p:cTn id="22" fill="hold"/>
                                        <p:tgtEl>
                                          <p:spTgt spid="782">
                                            <p:txEl>
                                              <p:pRg st="2" end="2"/>
                                            </p:txEl>
                                          </p:spTgt>
                                        </p:tgtEl>
                                        <p:attrNameLst>
                                          <p:attrName>style.visibility</p:attrName>
                                        </p:attrNameLst>
                                      </p:cBhvr>
                                      <p:to>
                                        <p:strVal val="visible"/>
                                      </p:to>
                                    </p:set>
                                    <p:animEffect filter="dissolve" transition="in">
                                      <p:cBhvr>
                                        <p:cTn id="23" dur="500"/>
                                        <p:tgtEl>
                                          <p:spTgt spid="782">
                                            <p:txEl>
                                              <p:pRg st="2" end="2"/>
                                            </p:txEl>
                                          </p:spTgt>
                                        </p:tgtEl>
                                      </p:cBhvr>
                                    </p:animEffect>
                                  </p:childTnLst>
                                </p:cTn>
                              </p:par>
                            </p:childTnLst>
                          </p:cTn>
                        </p:par>
                        <p:par>
                          <p:cTn id="24" fill="hold">
                            <p:stCondLst>
                              <p:cond delay="500"/>
                            </p:stCondLst>
                            <p:childTnLst>
                              <p:par>
                                <p:cTn id="25" presetClass="entr" nodeType="afterEffect" presetID="9" grpId="1" fill="hold">
                                  <p:stCondLst>
                                    <p:cond delay="0"/>
                                  </p:stCondLst>
                                  <p:iterate type="el" backwards="0">
                                    <p:tmAbs val="0"/>
                                  </p:iterate>
                                  <p:childTnLst>
                                    <p:set>
                                      <p:cBhvr>
                                        <p:cTn id="26" fill="hold"/>
                                        <p:tgtEl>
                                          <p:spTgt spid="782">
                                            <p:txEl>
                                              <p:pRg st="3" end="3"/>
                                            </p:txEl>
                                          </p:spTgt>
                                        </p:tgtEl>
                                        <p:attrNameLst>
                                          <p:attrName>style.visibility</p:attrName>
                                        </p:attrNameLst>
                                      </p:cBhvr>
                                      <p:to>
                                        <p:strVal val="visible"/>
                                      </p:to>
                                    </p:set>
                                    <p:animEffect filter="dissolve" transition="in">
                                      <p:cBhvr>
                                        <p:cTn id="27" dur="500"/>
                                        <p:tgtEl>
                                          <p:spTgt spid="782">
                                            <p:txEl>
                                              <p:pRg st="3" end="3"/>
                                            </p:txEl>
                                          </p:spTgt>
                                        </p:tgtEl>
                                      </p:cBhvr>
                                    </p:animEffect>
                                  </p:childTnLst>
                                </p:cTn>
                              </p:par>
                            </p:childTnLst>
                          </p:cTn>
                        </p:par>
                        <p:par>
                          <p:cTn id="28" fill="hold">
                            <p:stCondLst>
                              <p:cond delay="1000"/>
                            </p:stCondLst>
                            <p:childTnLst>
                              <p:par>
                                <p:cTn id="29" presetClass="entr" nodeType="afterEffect" presetID="9" grpId="1" fill="hold">
                                  <p:stCondLst>
                                    <p:cond delay="0"/>
                                  </p:stCondLst>
                                  <p:iterate type="el" backwards="0">
                                    <p:tmAbs val="0"/>
                                  </p:iterate>
                                  <p:childTnLst>
                                    <p:set>
                                      <p:cBhvr>
                                        <p:cTn id="30" fill="hold"/>
                                        <p:tgtEl>
                                          <p:spTgt spid="782">
                                            <p:txEl>
                                              <p:pRg st="4" end="4"/>
                                            </p:txEl>
                                          </p:spTgt>
                                        </p:tgtEl>
                                        <p:attrNameLst>
                                          <p:attrName>style.visibility</p:attrName>
                                        </p:attrNameLst>
                                      </p:cBhvr>
                                      <p:to>
                                        <p:strVal val="visible"/>
                                      </p:to>
                                    </p:set>
                                    <p:animEffect filter="dissolve" transition="in">
                                      <p:cBhvr>
                                        <p:cTn id="31" dur="500"/>
                                        <p:tgtEl>
                                          <p:spTgt spid="782">
                                            <p:txEl>
                                              <p:pRg st="4" end="4"/>
                                            </p:txEl>
                                          </p:spTgt>
                                        </p:tgtEl>
                                      </p:cBhvr>
                                    </p:animEffect>
                                  </p:childTnLst>
                                </p:cTn>
                              </p:par>
                            </p:childTnLst>
                          </p:cTn>
                        </p:par>
                        <p:par>
                          <p:cTn id="32" fill="hold">
                            <p:stCondLst>
                              <p:cond delay="1500"/>
                            </p:stCondLst>
                            <p:childTnLst>
                              <p:par>
                                <p:cTn id="33" presetClass="entr" nodeType="afterEffect" presetID="9" grpId="1" fill="hold">
                                  <p:stCondLst>
                                    <p:cond delay="0"/>
                                  </p:stCondLst>
                                  <p:iterate type="el" backwards="0">
                                    <p:tmAbs val="0"/>
                                  </p:iterate>
                                  <p:childTnLst>
                                    <p:set>
                                      <p:cBhvr>
                                        <p:cTn id="34" fill="hold"/>
                                        <p:tgtEl>
                                          <p:spTgt spid="782">
                                            <p:txEl>
                                              <p:pRg st="5" end="5"/>
                                            </p:txEl>
                                          </p:spTgt>
                                        </p:tgtEl>
                                        <p:attrNameLst>
                                          <p:attrName>style.visibility</p:attrName>
                                        </p:attrNameLst>
                                      </p:cBhvr>
                                      <p:to>
                                        <p:strVal val="visible"/>
                                      </p:to>
                                    </p:set>
                                    <p:animEffect filter="dissolve" transition="in">
                                      <p:cBhvr>
                                        <p:cTn id="35" dur="500"/>
                                        <p:tgtEl>
                                          <p:spTgt spid="782">
                                            <p:txEl>
                                              <p:pRg st="5" end="5"/>
                                            </p:txEl>
                                          </p:spTgt>
                                        </p:tgtEl>
                                      </p:cBhvr>
                                    </p:animEffect>
                                  </p:childTnLst>
                                </p:cTn>
                              </p:par>
                            </p:childTnLst>
                          </p:cTn>
                        </p:par>
                        <p:par>
                          <p:cTn id="36" fill="hold">
                            <p:stCondLst>
                              <p:cond delay="2000"/>
                            </p:stCondLst>
                            <p:childTnLst>
                              <p:par>
                                <p:cTn id="37" presetClass="exit" nodeType="afterEffect" presetID="9" grpId="3" fill="hold">
                                  <p:stCondLst>
                                    <p:cond delay="0"/>
                                  </p:stCondLst>
                                  <p:iterate type="el" backwards="0">
                                    <p:tmAbs val="0"/>
                                  </p:iterate>
                                  <p:childTnLst>
                                    <p:animEffect filter="dissolve" transition="out">
                                      <p:cBhvr>
                                        <p:cTn id="38" dur="1000" fill="hold"/>
                                        <p:tgtEl>
                                          <p:spTgt spid="784"/>
                                        </p:tgtEl>
                                      </p:cBhvr>
                                    </p:animEffect>
                                    <p:set>
                                      <p:cBhvr>
                                        <p:cTn id="39" fill="hold">
                                          <p:stCondLst>
                                            <p:cond delay="999"/>
                                          </p:stCondLst>
                                        </p:cTn>
                                        <p:tgtEl>
                                          <p:spTgt spid="784"/>
                                        </p:tgtEl>
                                        <p:attrNameLst>
                                          <p:attrName>style.visibility</p:attrName>
                                        </p:attrNameLst>
                                      </p:cBhvr>
                                      <p:to>
                                        <p:strVal val="hidden"/>
                                      </p:to>
                                    </p:set>
                                  </p:childTnLst>
                                </p:cTn>
                              </p:par>
                            </p:childTnLst>
                          </p:cTn>
                        </p:par>
                        <p:par>
                          <p:cTn id="40" fill="hold">
                            <p:stCondLst>
                              <p:cond delay="3000"/>
                            </p:stCondLst>
                            <p:childTnLst>
                              <p:par>
                                <p:cTn id="41" presetClass="entr" nodeType="afterEffect" presetID="9" grpId="4" fill="hold">
                                  <p:stCondLst>
                                    <p:cond delay="0"/>
                                  </p:stCondLst>
                                  <p:iterate type="el" backwards="0">
                                    <p:tmAbs val="0"/>
                                  </p:iterate>
                                  <p:childTnLst>
                                    <p:set>
                                      <p:cBhvr>
                                        <p:cTn id="42" fill="hold"/>
                                        <p:tgtEl>
                                          <p:spTgt spid="785"/>
                                        </p:tgtEl>
                                        <p:attrNameLst>
                                          <p:attrName>style.visibility</p:attrName>
                                        </p:attrNameLst>
                                      </p:cBhvr>
                                      <p:to>
                                        <p:strVal val="visible"/>
                                      </p:to>
                                    </p:set>
                                    <p:animEffect filter="dissolve" transition="in">
                                      <p:cBhvr>
                                        <p:cTn id="43" dur="1000"/>
                                        <p:tgtEl>
                                          <p:spTgt spid="785"/>
                                        </p:tgtEl>
                                      </p:cBhvr>
                                    </p:animEffect>
                                  </p:childTnLst>
                                </p:cTn>
                              </p:par>
                            </p:childTnLst>
                          </p:cTn>
                        </p:par>
                        <p:par>
                          <p:cTn id="44" fill="hold">
                            <p:stCondLst>
                              <p:cond delay="4000"/>
                            </p:stCondLst>
                            <p:childTnLst>
                              <p:par>
                                <p:cTn id="45" presetClass="entr" nodeType="afterEffect" presetID="9" grpId="5" fill="hold">
                                  <p:stCondLst>
                                    <p:cond delay="0"/>
                                  </p:stCondLst>
                                  <p:iterate type="el" backwards="0">
                                    <p:tmAbs val="0"/>
                                  </p:iterate>
                                  <p:childTnLst>
                                    <p:set>
                                      <p:cBhvr>
                                        <p:cTn id="46" fill="hold"/>
                                        <p:tgtEl>
                                          <p:spTgt spid="786"/>
                                        </p:tgtEl>
                                        <p:attrNameLst>
                                          <p:attrName>style.visibility</p:attrName>
                                        </p:attrNameLst>
                                      </p:cBhvr>
                                      <p:to>
                                        <p:strVal val="visible"/>
                                      </p:to>
                                    </p:set>
                                    <p:animEffect filter="dissolve" transition="in">
                                      <p:cBhvr>
                                        <p:cTn id="47" dur="1000"/>
                                        <p:tgtEl>
                                          <p:spTgt spid="786"/>
                                        </p:tgtEl>
                                      </p:cBhvr>
                                    </p:animEffect>
                                  </p:childTnLst>
                                </p:cTn>
                              </p:par>
                            </p:childTnLst>
                          </p:cTn>
                        </p:par>
                      </p:childTnLst>
                    </p:cTn>
                  </p:par>
                  <p:par>
                    <p:cTn id="48" fill="hold">
                      <p:stCondLst>
                        <p:cond delay="indefinite"/>
                      </p:stCondLst>
                      <p:childTnLst>
                        <p:par>
                          <p:cTn id="49" fill="hold">
                            <p:stCondLst>
                              <p:cond delay="0"/>
                            </p:stCondLst>
                            <p:childTnLst>
                              <p:par>
                                <p:cTn id="50" presetClass="exit" nodeType="clickEffect" presetID="9" grpId="6" fill="hold">
                                  <p:stCondLst>
                                    <p:cond delay="0"/>
                                  </p:stCondLst>
                                  <p:iterate type="el" backwards="0">
                                    <p:tmAbs val="0"/>
                                  </p:iterate>
                                  <p:childTnLst>
                                    <p:animEffect filter="dissolve" transition="out">
                                      <p:cBhvr>
                                        <p:cTn id="51" dur="1000" fill="hold"/>
                                        <p:tgtEl>
                                          <p:spTgt spid="786"/>
                                        </p:tgtEl>
                                      </p:cBhvr>
                                    </p:animEffect>
                                    <p:set>
                                      <p:cBhvr>
                                        <p:cTn id="52" fill="hold">
                                          <p:stCondLst>
                                            <p:cond delay="999"/>
                                          </p:stCondLst>
                                        </p:cTn>
                                        <p:tgtEl>
                                          <p:spTgt spid="7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4" grpId="3"/>
      <p:bldP build="p" bldLvl="5" animBg="1" rev="0" advAuto="0" spid="782" grpId="1"/>
      <p:bldP build="whole" bldLvl="1" animBg="1" rev="0" advAuto="0" spid="785" grpId="4"/>
      <p:bldP build="whole" bldLvl="1" animBg="1" rev="0" advAuto="0" spid="786" grpId="5"/>
      <p:bldP build="whole" bldLvl="1" animBg="1" rev="0" advAuto="0" spid="786" grpId="6"/>
      <p:bldP build="whole" bldLvl="1" animBg="1" rev="0" advAuto="0" spid="784" grpId="2"/>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000000"/>
        </a:solidFill>
      </p:bgPr>
    </p:bg>
    <p:spTree>
      <p:nvGrpSpPr>
        <p:cNvPr id="1" name=""/>
        <p:cNvGrpSpPr/>
        <p:nvPr/>
      </p:nvGrpSpPr>
      <p:grpSpPr>
        <a:xfrm>
          <a:off x="0" y="0"/>
          <a:ext cx="0" cy="0"/>
          <a:chOff x="0" y="0"/>
          <a:chExt cx="0" cy="0"/>
        </a:xfrm>
      </p:grpSpPr>
      <p:pic>
        <p:nvPicPr>
          <p:cNvPr id="788" name="The Opposite | Seinfeld | TBS.mp4" descr="The Opposite | Seinfeld | TBS.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 y="0"/>
            <a:ext cx="24384001" cy="1371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4830287" fill="hold"/>
                                        <p:tgtEl>
                                          <p:spTgt spid="78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67242">
                <p:cTn id="7" fill="hold" display="0">
                  <p:stCondLst>
                    <p:cond delay="indefinite"/>
                  </p:stCondLst>
                </p:cTn>
                <p:tgtEl>
                  <p:spTgt spid="78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218" name="Rectangle"/>
          <p:cNvGrpSpPr/>
          <p:nvPr/>
        </p:nvGrpSpPr>
        <p:grpSpPr>
          <a:xfrm>
            <a:off x="6864350" y="8320980"/>
            <a:ext cx="3575150" cy="804070"/>
            <a:chOff x="0" y="0"/>
            <a:chExt cx="3575149" cy="804068"/>
          </a:xfrm>
        </p:grpSpPr>
        <p:sp>
          <p:nvSpPr>
            <p:cNvPr id="217" name="Rectangle"/>
            <p:cNvSpPr/>
            <p:nvPr/>
          </p:nvSpPr>
          <p:spPr>
            <a:xfrm>
              <a:off x="95250" y="95250"/>
              <a:ext cx="3384650" cy="613569"/>
            </a:xfrm>
            <a:prstGeom prst="rect">
              <a:avLst/>
            </a:prstGeom>
            <a:solidFill>
              <a:schemeClr val="accent3">
                <a:hueOff val="-365725"/>
                <a:satOff val="-32500"/>
                <a:lumOff val="18235"/>
                <a:alpha val="80000"/>
              </a:schemeClr>
            </a:solidFill>
            <a:ln>
              <a:noFill/>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216" name="Rectangle Rectangle" descr="Rectangle Rectangle"/>
            <p:cNvPicPr>
              <a:picLocks noChangeAspect="0"/>
            </p:cNvPicPr>
            <p:nvPr/>
          </p:nvPicPr>
          <p:blipFill>
            <a:blip r:embed="rId2">
              <a:alphaModFix amt="80000"/>
              <a:extLst/>
            </a:blip>
            <a:stretch>
              <a:fillRect/>
            </a:stretch>
          </p:blipFill>
          <p:spPr>
            <a:xfrm>
              <a:off x="0" y="0"/>
              <a:ext cx="3575150" cy="804069"/>
            </a:xfrm>
            <a:prstGeom prst="rect">
              <a:avLst/>
            </a:prstGeom>
            <a:effectLst/>
          </p:spPr>
        </p:pic>
      </p:grpSp>
      <p:sp>
        <p:nvSpPr>
          <p:cNvPr id="219" name="Arrow"/>
          <p:cNvSpPr/>
          <p:nvPr/>
        </p:nvSpPr>
        <p:spPr>
          <a:xfrm rot="16200000">
            <a:off x="12101760" y="4530675"/>
            <a:ext cx="7679929" cy="4654650"/>
          </a:xfrm>
          <a:prstGeom prst="rightArrow">
            <a:avLst>
              <a:gd name="adj1" fmla="val 32000"/>
              <a:gd name="adj2" fmla="val 64000"/>
            </a:avLst>
          </a:prstGeom>
          <a:gradFill>
            <a:gsLst>
              <a:gs pos="0">
                <a:schemeClr val="accent5"/>
              </a:gs>
              <a:gs pos="100000">
                <a:schemeClr val="accent5">
                  <a:hueOff val="-36178"/>
                  <a:satOff val="6507"/>
                  <a:lumOff val="-23518"/>
                </a:schemeClr>
              </a:gs>
            </a:gsLst>
          </a:gra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220" name="Arrow"/>
          <p:cNvSpPr/>
          <p:nvPr/>
        </p:nvSpPr>
        <p:spPr>
          <a:xfrm rot="5400000">
            <a:off x="16756409" y="4530675"/>
            <a:ext cx="7679929" cy="4654650"/>
          </a:xfrm>
          <a:prstGeom prst="rightArrow">
            <a:avLst>
              <a:gd name="adj1" fmla="val 32000"/>
              <a:gd name="adj2" fmla="val 64000"/>
            </a:avLst>
          </a:prstGeom>
          <a:gradFill>
            <a:gsLst>
              <a:gs pos="0">
                <a:schemeClr val="accent3"/>
              </a:gs>
              <a:gs pos="100000">
                <a:schemeClr val="accent3">
                  <a:hueOff val="872357"/>
                  <a:satOff val="-21707"/>
                  <a:lumOff val="-14317"/>
                </a:schemeClr>
              </a:gs>
            </a:gsLst>
          </a:gradFill>
          <a:ln w="12700">
            <a:miter lim="400000"/>
          </a:ln>
        </p:spPr>
        <p:txBody>
          <a:bodyPr lIns="50800" tIns="50800" rIns="50800" bIns="50800" anchor="ctr"/>
          <a:lstStyle/>
          <a:p>
            <a:pPr>
              <a:defRPr b="0" sz="3200">
                <a:latin typeface="+mn-lt"/>
                <a:ea typeface="+mn-ea"/>
                <a:cs typeface="+mn-cs"/>
                <a:sym typeface="Helvetica Neue Medium"/>
              </a:defRPr>
            </a:pPr>
          </a:p>
        </p:txBody>
      </p:sp>
      <p:pic>
        <p:nvPicPr>
          <p:cNvPr id="221"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
        <p:nvSpPr>
          <p:cNvPr id="222" name="Open Banking, the hub  in the new financial ecosystem.…"/>
          <p:cNvSpPr txBox="1"/>
          <p:nvPr/>
        </p:nvSpPr>
        <p:spPr>
          <a:xfrm>
            <a:off x="1303705" y="1501459"/>
            <a:ext cx="12935505" cy="91763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pPr>
            <a:r>
              <a:t>Open Banking, the hub </a:t>
            </a:r>
            <a:br/>
            <a:r>
              <a:t>in the new financial ecosystem.</a:t>
            </a:r>
          </a:p>
          <a:p>
            <a:pPr algn="l" defTabSz="457200">
              <a:defRPr sz="5000"/>
            </a:pPr>
          </a:p>
          <a:p>
            <a:pPr algn="l" defTabSz="457200">
              <a:defRPr b="0" sz="5000">
                <a:latin typeface="Helvetica Neue Light"/>
                <a:ea typeface="Helvetica Neue Light"/>
                <a:cs typeface="Helvetica Neue Light"/>
                <a:sym typeface="Helvetica Neue Light"/>
              </a:defRPr>
            </a:pPr>
            <a:r>
              <a:t>A key enabler for innovation in Banking.</a:t>
            </a:r>
          </a:p>
          <a:p>
            <a:pPr algn="l" defTabSz="457200">
              <a:defRPr b="0" sz="5000">
                <a:latin typeface="Helvetica Neue Light"/>
                <a:ea typeface="Helvetica Neue Light"/>
                <a:cs typeface="Helvetica Neue Light"/>
                <a:sym typeface="Helvetica Neue Light"/>
              </a:defRPr>
            </a:pPr>
          </a:p>
          <a:p>
            <a:pPr algn="l" defTabSz="457200">
              <a:defRPr b="0" sz="5000">
                <a:latin typeface="+mn-lt"/>
                <a:ea typeface="+mn-ea"/>
                <a:cs typeface="+mn-cs"/>
                <a:sym typeface="Helvetica Neue Medium"/>
              </a:defRPr>
            </a:pPr>
            <a:r>
              <a:t>Well executed a gold mine for speed,</a:t>
            </a:r>
          </a:p>
          <a:p>
            <a:pPr algn="l" defTabSz="457200">
              <a:defRPr b="0" sz="5000">
                <a:latin typeface="+mn-lt"/>
                <a:ea typeface="+mn-ea"/>
                <a:cs typeface="+mn-cs"/>
                <a:sym typeface="Helvetica Neue Medium"/>
              </a:defRPr>
            </a:pPr>
            <a:r>
              <a:t>discoverability and validation.</a:t>
            </a:r>
          </a:p>
          <a:p>
            <a:pPr algn="l" defTabSz="457200">
              <a:defRPr b="0" sz="5000">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Outside-in thinking is of essence.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22">
                                            <p:bg/>
                                          </p:spTgt>
                                        </p:tgtEl>
                                        <p:attrNameLst>
                                          <p:attrName>style.visibility</p:attrName>
                                        </p:attrNameLst>
                                      </p:cBhvr>
                                      <p:to>
                                        <p:strVal val="visible"/>
                                      </p:to>
                                    </p:set>
                                    <p:animEffect filter="dissolve" transition="in">
                                      <p:cBhvr>
                                        <p:cTn id="7" dur="500"/>
                                        <p:tgtEl>
                                          <p:spTgt spid="22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22">
                                            <p:txEl>
                                              <p:pRg st="0" end="0"/>
                                            </p:txEl>
                                          </p:spTgt>
                                        </p:tgtEl>
                                        <p:attrNameLst>
                                          <p:attrName>style.visibility</p:attrName>
                                        </p:attrNameLst>
                                      </p:cBhvr>
                                      <p:to>
                                        <p:strVal val="visible"/>
                                      </p:to>
                                    </p:set>
                                    <p:animEffect filter="dissolve" transition="in">
                                      <p:cBhvr>
                                        <p:cTn id="10" dur="500"/>
                                        <p:tgtEl>
                                          <p:spTgt spid="222">
                                            <p:txEl>
                                              <p:pRg st="0" end="0"/>
                                            </p:txEl>
                                          </p:spTgt>
                                        </p:tgtEl>
                                      </p:cBhvr>
                                    </p:animEffect>
                                  </p:childTnLst>
                                </p:cTn>
                              </p:par>
                            </p:childTnLst>
                          </p:cTn>
                        </p:par>
                        <p:par>
                          <p:cTn id="11" fill="hold">
                            <p:stCondLst>
                              <p:cond delay="500"/>
                            </p:stCondLst>
                            <p:childTnLst>
                              <p:par>
                                <p:cTn id="12" presetClass="entr" nodeType="afterEffect" presetSubtype="4" presetID="22" grpId="2" fill="hold">
                                  <p:stCondLst>
                                    <p:cond delay="0"/>
                                  </p:stCondLst>
                                  <p:iterate type="el" backwards="0">
                                    <p:tmAbs val="0"/>
                                  </p:iterate>
                                  <p:childTnLst>
                                    <p:set>
                                      <p:cBhvr>
                                        <p:cTn id="13" fill="hold"/>
                                        <p:tgtEl>
                                          <p:spTgt spid="219"/>
                                        </p:tgtEl>
                                        <p:attrNameLst>
                                          <p:attrName>style.visibility</p:attrName>
                                        </p:attrNameLst>
                                      </p:cBhvr>
                                      <p:to>
                                        <p:strVal val="visible"/>
                                      </p:to>
                                    </p:set>
                                    <p:animEffect filter="wipe(down)" transition="in">
                                      <p:cBhvr>
                                        <p:cTn id="14" dur="500"/>
                                        <p:tgtEl>
                                          <p:spTgt spid="219"/>
                                        </p:tgtEl>
                                      </p:cBhvr>
                                    </p:animEffect>
                                  </p:childTnLst>
                                </p:cTn>
                              </p:par>
                            </p:childTnLst>
                          </p:cTn>
                        </p:par>
                        <p:par>
                          <p:cTn id="15" fill="hold">
                            <p:stCondLst>
                              <p:cond delay="1000"/>
                            </p:stCondLst>
                            <p:childTnLst>
                              <p:par>
                                <p:cTn id="16" presetClass="entr" nodeType="afterEffect" presetSubtype="1" presetID="22" grpId="3" fill="hold">
                                  <p:stCondLst>
                                    <p:cond delay="0"/>
                                  </p:stCondLst>
                                  <p:iterate type="el" backwards="0">
                                    <p:tmAbs val="0"/>
                                  </p:iterate>
                                  <p:childTnLst>
                                    <p:set>
                                      <p:cBhvr>
                                        <p:cTn id="17" fill="hold"/>
                                        <p:tgtEl>
                                          <p:spTgt spid="220"/>
                                        </p:tgtEl>
                                        <p:attrNameLst>
                                          <p:attrName>style.visibility</p:attrName>
                                        </p:attrNameLst>
                                      </p:cBhvr>
                                      <p:to>
                                        <p:strVal val="visible"/>
                                      </p:to>
                                    </p:set>
                                    <p:animEffect filter="wipe(up)" transition="in">
                                      <p:cBhvr>
                                        <p:cTn id="18" dur="500"/>
                                        <p:tgtEl>
                                          <p:spTgt spid="220"/>
                                        </p:tgtEl>
                                      </p:cBhvr>
                                    </p:animEffect>
                                  </p:childTnLst>
                                </p:cTn>
                              </p:par>
                            </p:childTnLst>
                          </p:cTn>
                        </p:par>
                        <p:par>
                          <p:cTn id="19" fill="hold">
                            <p:stCondLst>
                              <p:cond delay="1500"/>
                            </p:stCondLst>
                            <p:childTnLst>
                              <p:par>
                                <p:cTn id="20" presetClass="entr" nodeType="afterEffect" presetID="9" grpId="1" fill="hold">
                                  <p:stCondLst>
                                    <p:cond delay="0"/>
                                  </p:stCondLst>
                                  <p:iterate type="el" backwards="0">
                                    <p:tmAbs val="0"/>
                                  </p:iterate>
                                  <p:childTnLst>
                                    <p:set>
                                      <p:cBhvr>
                                        <p:cTn id="21" fill="hold"/>
                                        <p:tgtEl>
                                          <p:spTgt spid="222">
                                            <p:txEl>
                                              <p:pRg st="1" end="1"/>
                                            </p:txEl>
                                          </p:spTgt>
                                        </p:tgtEl>
                                        <p:attrNameLst>
                                          <p:attrName>style.visibility</p:attrName>
                                        </p:attrNameLst>
                                      </p:cBhvr>
                                      <p:to>
                                        <p:strVal val="visible"/>
                                      </p:to>
                                    </p:set>
                                    <p:animEffect filter="dissolve" transition="in">
                                      <p:cBhvr>
                                        <p:cTn id="22" dur="500"/>
                                        <p:tgtEl>
                                          <p:spTgt spid="222">
                                            <p:txEl>
                                              <p:pRg st="1" end="1"/>
                                            </p:txEl>
                                          </p:spTgt>
                                        </p:tgtEl>
                                      </p:cBhvr>
                                    </p:animEffect>
                                  </p:childTnLst>
                                </p:cTn>
                              </p:par>
                            </p:childTnLst>
                          </p:cTn>
                        </p:par>
                        <p:par>
                          <p:cTn id="23" fill="hold">
                            <p:stCondLst>
                              <p:cond delay="2000"/>
                            </p:stCondLst>
                            <p:childTnLst>
                              <p:par>
                                <p:cTn id="24" presetClass="entr" nodeType="afterEffect" presetID="9" grpId="1" fill="hold">
                                  <p:stCondLst>
                                    <p:cond delay="0"/>
                                  </p:stCondLst>
                                  <p:iterate type="el" backwards="0">
                                    <p:tmAbs val="0"/>
                                  </p:iterate>
                                  <p:childTnLst>
                                    <p:set>
                                      <p:cBhvr>
                                        <p:cTn id="25" fill="hold"/>
                                        <p:tgtEl>
                                          <p:spTgt spid="222">
                                            <p:txEl>
                                              <p:pRg st="2" end="2"/>
                                            </p:txEl>
                                          </p:spTgt>
                                        </p:tgtEl>
                                        <p:attrNameLst>
                                          <p:attrName>style.visibility</p:attrName>
                                        </p:attrNameLst>
                                      </p:cBhvr>
                                      <p:to>
                                        <p:strVal val="visible"/>
                                      </p:to>
                                    </p:set>
                                    <p:animEffect filter="dissolve" transition="in">
                                      <p:cBhvr>
                                        <p:cTn id="26" dur="500"/>
                                        <p:tgtEl>
                                          <p:spTgt spid="222">
                                            <p:txEl>
                                              <p:pRg st="2" end="2"/>
                                            </p:txEl>
                                          </p:spTgt>
                                        </p:tgtEl>
                                      </p:cBhvr>
                                    </p:animEffect>
                                  </p:childTnLst>
                                </p:cTn>
                              </p:par>
                            </p:childTnLst>
                          </p:cTn>
                        </p:par>
                        <p:par>
                          <p:cTn id="27" fill="hold">
                            <p:stCondLst>
                              <p:cond delay="2500"/>
                            </p:stCondLst>
                            <p:childTnLst>
                              <p:par>
                                <p:cTn id="28" presetClass="entr" nodeType="afterEffect" presetID="9" grpId="1" fill="hold">
                                  <p:stCondLst>
                                    <p:cond delay="0"/>
                                  </p:stCondLst>
                                  <p:iterate type="el" backwards="0">
                                    <p:tmAbs val="0"/>
                                  </p:iterate>
                                  <p:childTnLst>
                                    <p:set>
                                      <p:cBhvr>
                                        <p:cTn id="29" fill="hold"/>
                                        <p:tgtEl>
                                          <p:spTgt spid="222">
                                            <p:txEl>
                                              <p:pRg st="3" end="3"/>
                                            </p:txEl>
                                          </p:spTgt>
                                        </p:tgtEl>
                                        <p:attrNameLst>
                                          <p:attrName>style.visibility</p:attrName>
                                        </p:attrNameLst>
                                      </p:cBhvr>
                                      <p:to>
                                        <p:strVal val="visible"/>
                                      </p:to>
                                    </p:set>
                                    <p:animEffect filter="dissolve" transition="in">
                                      <p:cBhvr>
                                        <p:cTn id="30" dur="500"/>
                                        <p:tgtEl>
                                          <p:spTgt spid="222">
                                            <p:txEl>
                                              <p:pRg st="3" end="3"/>
                                            </p:txEl>
                                          </p:spTgt>
                                        </p:tgtEl>
                                      </p:cBhvr>
                                    </p:animEffect>
                                  </p:childTnLst>
                                </p:cTn>
                              </p:par>
                            </p:childTnLst>
                          </p:cTn>
                        </p:par>
                        <p:par>
                          <p:cTn id="31" fill="hold">
                            <p:stCondLst>
                              <p:cond delay="3000"/>
                            </p:stCondLst>
                            <p:childTnLst>
                              <p:par>
                                <p:cTn id="32" presetClass="entr" nodeType="afterEffect" presetID="9" grpId="1" fill="hold">
                                  <p:stCondLst>
                                    <p:cond delay="0"/>
                                  </p:stCondLst>
                                  <p:iterate type="el" backwards="0">
                                    <p:tmAbs val="0"/>
                                  </p:iterate>
                                  <p:childTnLst>
                                    <p:set>
                                      <p:cBhvr>
                                        <p:cTn id="33" fill="hold"/>
                                        <p:tgtEl>
                                          <p:spTgt spid="222">
                                            <p:txEl>
                                              <p:pRg st="4" end="4"/>
                                            </p:txEl>
                                          </p:spTgt>
                                        </p:tgtEl>
                                        <p:attrNameLst>
                                          <p:attrName>style.visibility</p:attrName>
                                        </p:attrNameLst>
                                      </p:cBhvr>
                                      <p:to>
                                        <p:strVal val="visible"/>
                                      </p:to>
                                    </p:set>
                                    <p:animEffect filter="dissolve" transition="in">
                                      <p:cBhvr>
                                        <p:cTn id="34" dur="500"/>
                                        <p:tgtEl>
                                          <p:spTgt spid="222">
                                            <p:txEl>
                                              <p:pRg st="4" end="4"/>
                                            </p:txEl>
                                          </p:spTgt>
                                        </p:tgtEl>
                                      </p:cBhvr>
                                    </p:animEffect>
                                  </p:childTnLst>
                                </p:cTn>
                              </p:par>
                            </p:childTnLst>
                          </p:cTn>
                        </p:par>
                        <p:par>
                          <p:cTn id="35" fill="hold">
                            <p:stCondLst>
                              <p:cond delay="3500"/>
                            </p:stCondLst>
                            <p:childTnLst>
                              <p:par>
                                <p:cTn id="36" presetClass="entr" nodeType="afterEffect" presetID="9" grpId="1" fill="hold">
                                  <p:stCondLst>
                                    <p:cond delay="0"/>
                                  </p:stCondLst>
                                  <p:iterate type="el" backwards="0">
                                    <p:tmAbs val="0"/>
                                  </p:iterate>
                                  <p:childTnLst>
                                    <p:set>
                                      <p:cBhvr>
                                        <p:cTn id="37" fill="hold"/>
                                        <p:tgtEl>
                                          <p:spTgt spid="222">
                                            <p:txEl>
                                              <p:pRg st="5" end="5"/>
                                            </p:txEl>
                                          </p:spTgt>
                                        </p:tgtEl>
                                        <p:attrNameLst>
                                          <p:attrName>style.visibility</p:attrName>
                                        </p:attrNameLst>
                                      </p:cBhvr>
                                      <p:to>
                                        <p:strVal val="visible"/>
                                      </p:to>
                                    </p:set>
                                    <p:animEffect filter="dissolve" transition="in">
                                      <p:cBhvr>
                                        <p:cTn id="38" dur="500"/>
                                        <p:tgtEl>
                                          <p:spTgt spid="222">
                                            <p:txEl>
                                              <p:pRg st="5" end="5"/>
                                            </p:txEl>
                                          </p:spTgt>
                                        </p:tgtEl>
                                      </p:cBhvr>
                                    </p:animEffect>
                                  </p:childTnLst>
                                </p:cTn>
                              </p:par>
                            </p:childTnLst>
                          </p:cTn>
                        </p:par>
                        <p:par>
                          <p:cTn id="39" fill="hold">
                            <p:stCondLst>
                              <p:cond delay="4000"/>
                            </p:stCondLst>
                            <p:childTnLst>
                              <p:par>
                                <p:cTn id="40" presetClass="entr" nodeType="afterEffect" presetID="9" grpId="1" fill="hold">
                                  <p:stCondLst>
                                    <p:cond delay="0"/>
                                  </p:stCondLst>
                                  <p:iterate type="el" backwards="0">
                                    <p:tmAbs val="0"/>
                                  </p:iterate>
                                  <p:childTnLst>
                                    <p:set>
                                      <p:cBhvr>
                                        <p:cTn id="41" fill="hold"/>
                                        <p:tgtEl>
                                          <p:spTgt spid="222">
                                            <p:txEl>
                                              <p:pRg st="6" end="6"/>
                                            </p:txEl>
                                          </p:spTgt>
                                        </p:tgtEl>
                                        <p:attrNameLst>
                                          <p:attrName>style.visibility</p:attrName>
                                        </p:attrNameLst>
                                      </p:cBhvr>
                                      <p:to>
                                        <p:strVal val="visible"/>
                                      </p:to>
                                    </p:set>
                                    <p:animEffect filter="dissolve" transition="in">
                                      <p:cBhvr>
                                        <p:cTn id="42" dur="500"/>
                                        <p:tgtEl>
                                          <p:spTgt spid="22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4" fill="hold">
                                  <p:stCondLst>
                                    <p:cond delay="0"/>
                                  </p:stCondLst>
                                  <p:iterate type="el" backwards="0">
                                    <p:tmAbs val="0"/>
                                  </p:iterate>
                                  <p:childTnLst>
                                    <p:set>
                                      <p:cBhvr>
                                        <p:cTn id="46" fill="hold"/>
                                        <p:tgtEl>
                                          <p:spTgt spid="218"/>
                                        </p:tgtEl>
                                        <p:attrNameLst>
                                          <p:attrName>style.visibility</p:attrName>
                                        </p:attrNameLst>
                                      </p:cBhvr>
                                      <p:to>
                                        <p:strVal val="visible"/>
                                      </p:to>
                                    </p:set>
                                    <p:animEffect filter="wipe(left)" transition="in">
                                      <p:cBhvr>
                                        <p:cTn id="47" dur="1000"/>
                                        <p:tgtEl>
                                          <p:spTgt spid="218"/>
                                        </p:tgtEl>
                                      </p:cBhvr>
                                    </p:animEffect>
                                  </p:childTnLst>
                                </p:cTn>
                              </p:par>
                            </p:childTnLst>
                          </p:cTn>
                        </p:par>
                      </p:childTnLst>
                    </p:cTn>
                  </p:par>
                  <p:par>
                    <p:cTn id="48" fill="hold">
                      <p:stCondLst>
                        <p:cond delay="indefinite"/>
                      </p:stCondLst>
                      <p:childTnLst>
                        <p:par>
                          <p:cTn id="49" fill="hold">
                            <p:stCondLst>
                              <p:cond delay="0"/>
                            </p:stCondLst>
                            <p:childTnLst>
                              <p:par>
                                <p:cTn id="50" presetClass="entr" nodeType="clickEffect" presetID="9" grpId="1" fill="hold">
                                  <p:stCondLst>
                                    <p:cond delay="0"/>
                                  </p:stCondLst>
                                  <p:iterate type="el" backwards="0">
                                    <p:tmAbs val="0"/>
                                  </p:iterate>
                                  <p:childTnLst>
                                    <p:set>
                                      <p:cBhvr>
                                        <p:cTn id="51" fill="hold"/>
                                        <p:tgtEl>
                                          <p:spTgt spid="222">
                                            <p:txEl>
                                              <p:pRg st="7" end="7"/>
                                            </p:txEl>
                                          </p:spTgt>
                                        </p:tgtEl>
                                        <p:attrNameLst>
                                          <p:attrName>style.visibility</p:attrName>
                                        </p:attrNameLst>
                                      </p:cBhvr>
                                      <p:to>
                                        <p:strVal val="visible"/>
                                      </p:to>
                                    </p:set>
                                    <p:animEffect filter="dissolve" transition="in">
                                      <p:cBhvr>
                                        <p:cTn id="52" dur="500"/>
                                        <p:tgtEl>
                                          <p:spTgt spid="222">
                                            <p:txEl>
                                              <p:pRg st="7" end="7"/>
                                            </p:txEl>
                                          </p:spTgt>
                                        </p:tgtEl>
                                      </p:cBhvr>
                                    </p:animEffect>
                                  </p:childTnLst>
                                </p:cTn>
                              </p:par>
                            </p:childTnLst>
                          </p:cTn>
                        </p:par>
                        <p:par>
                          <p:cTn id="53" fill="hold">
                            <p:stCondLst>
                              <p:cond delay="500"/>
                            </p:stCondLst>
                            <p:childTnLst>
                              <p:par>
                                <p:cTn id="54" presetClass="exit" nodeType="afterEffect" presetID="9" grpId="5" fill="hold">
                                  <p:stCondLst>
                                    <p:cond delay="0"/>
                                  </p:stCondLst>
                                  <p:iterate type="el" backwards="0">
                                    <p:tmAbs val="0"/>
                                  </p:iterate>
                                  <p:childTnLst>
                                    <p:animEffect filter="dissolve" transition="out">
                                      <p:cBhvr>
                                        <p:cTn id="55" dur="2500" fill="hold"/>
                                        <p:tgtEl>
                                          <p:spTgt spid="219"/>
                                        </p:tgtEl>
                                      </p:cBhvr>
                                    </p:animEffect>
                                    <p:set>
                                      <p:cBhvr>
                                        <p:cTn id="56" fill="hold">
                                          <p:stCondLst>
                                            <p:cond delay="2499"/>
                                          </p:stCondLst>
                                        </p:cTn>
                                        <p:tgtEl>
                                          <p:spTgt spid="2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9" grpId="5"/>
      <p:bldP build="whole" bldLvl="1" animBg="1" rev="0" advAuto="0" spid="220" grpId="3"/>
      <p:bldP build="p" bldLvl="5" animBg="1" rev="0" advAuto="0" spid="222" grpId="1"/>
      <p:bldP build="whole" bldLvl="1" animBg="1" rev="0" advAuto="0" spid="219" grpId="2"/>
      <p:bldP build="whole" bldLvl="1" animBg="1" rev="0" advAuto="0" spid="218" grpId="4"/>
    </p:bld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790" name="iu-13.jpeg" descr="iu-13.jpeg"/>
          <p:cNvPicPr>
            <a:picLocks noChangeAspect="1"/>
          </p:cNvPicPr>
          <p:nvPr/>
        </p:nvPicPr>
        <p:blipFill>
          <a:blip r:embed="rId2">
            <a:alphaModFix amt="30000"/>
            <a:extLst/>
          </a:blip>
          <a:stretch>
            <a:fillRect/>
          </a:stretch>
        </p:blipFill>
        <p:spPr>
          <a:xfrm rot="10800000">
            <a:off x="0" y="0"/>
            <a:ext cx="24384000" cy="13716000"/>
          </a:xfrm>
          <a:prstGeom prst="rect">
            <a:avLst/>
          </a:prstGeom>
          <a:ln w="12700">
            <a:miter lim="400000"/>
          </a:ln>
        </p:spPr>
      </p:pic>
      <p:sp>
        <p:nvSpPr>
          <p:cNvPr id="791" name="Thanks for listening.…"/>
          <p:cNvSpPr txBox="1"/>
          <p:nvPr/>
        </p:nvSpPr>
        <p:spPr>
          <a:xfrm>
            <a:off x="1303705" y="2028509"/>
            <a:ext cx="12069742" cy="84143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defRPr sz="8000"/>
            </a:pPr>
            <a:r>
              <a:t>Thanks for listening.</a:t>
            </a:r>
          </a:p>
          <a:p>
            <a:pPr algn="l" defTabSz="457200">
              <a:defRPr sz="8000"/>
            </a:pPr>
            <a:r>
              <a:t>For feedback or business inquiries:</a:t>
            </a:r>
          </a:p>
          <a:p>
            <a:pPr algn="l" defTabSz="457200">
              <a:defRPr sz="5000"/>
            </a:pPr>
          </a:p>
          <a:p>
            <a:pPr algn="l" defTabSz="457200">
              <a:defRPr b="0" sz="5000">
                <a:latin typeface="Helvetica Neue Light"/>
                <a:ea typeface="Helvetica Neue Light"/>
                <a:cs typeface="Helvetica Neue Light"/>
                <a:sym typeface="Helvetica Neue Light"/>
              </a:defRPr>
            </a:pPr>
            <a:r>
              <a:t>+46 735 080 925</a:t>
            </a:r>
            <a:endParaRPr b="1">
              <a:latin typeface="Helvetica Neue"/>
              <a:ea typeface="Helvetica Neue"/>
              <a:cs typeface="Helvetica Neue"/>
              <a:sym typeface="Helvetica Neue"/>
            </a:endParaRPr>
          </a:p>
          <a:p>
            <a:pPr algn="l" defTabSz="457200">
              <a:defRPr b="0" sz="5000">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latin typeface="+mn-lt"/>
                <a:ea typeface="+mn-ea"/>
                <a:cs typeface="+mn-cs"/>
                <a:sym typeface="Helvetica Neue Medium"/>
              </a:defRPr>
            </a:pPr>
            <a:r>
              <a:t>jurgenb@me.com</a:t>
            </a:r>
          </a:p>
          <a:p>
            <a:pPr algn="l" defTabSz="457200">
              <a:defRPr b="0" sz="5000">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algn="l" defTabSz="457200">
              <a:defRPr b="0" sz="50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linkedin.com/in/jurgenb</a:t>
            </a:r>
          </a:p>
        </p:txBody>
      </p:sp>
      <p:pic>
        <p:nvPicPr>
          <p:cNvPr id="792" name="logo-white.png" descr="logo-white.png"/>
          <p:cNvPicPr>
            <a:picLocks noChangeAspect="1"/>
          </p:cNvPicPr>
          <p:nvPr/>
        </p:nvPicPr>
        <p:blipFill>
          <a:blip r:embed="rId3">
            <a:alphaModFix amt="19533"/>
            <a:extLst/>
          </a:blip>
          <a:stretch>
            <a:fillRect/>
          </a:stretch>
        </p:blipFill>
        <p:spPr>
          <a:xfrm>
            <a:off x="22771199" y="12084704"/>
            <a:ext cx="1399184" cy="1399184"/>
          </a:xfrm>
          <a:prstGeom prst="rect">
            <a:avLst/>
          </a:prstGeom>
          <a:ln w="12700">
            <a:miter lim="400000"/>
          </a:ln>
        </p:spPr>
      </p:pic>
      <p:sp>
        <p:nvSpPr>
          <p:cNvPr id="793" name="Group"/>
          <p:cNvSpPr/>
          <p:nvPr/>
        </p:nvSpPr>
        <p:spPr>
          <a:xfrm>
            <a:off x="16484874" y="4434556"/>
            <a:ext cx="4846888" cy="48468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lvl="2" indent="0" algn="l">
              <a:defRPr sz="6000">
                <a:solidFill>
                  <a:srgbClr val="000000"/>
                </a:solidFill>
              </a:defRPr>
            </a:pPr>
            <a:r>
              <a:t>   Let’s</a:t>
            </a:r>
          </a:p>
          <a:p>
            <a:pPr lvl="2" indent="0" algn="l">
              <a:defRPr sz="6000">
                <a:solidFill>
                  <a:srgbClr val="000000"/>
                </a:solidFill>
              </a:defRPr>
            </a:pPr>
            <a:r>
              <a:t>   have a</a:t>
            </a:r>
          </a:p>
          <a:p>
            <a:pPr lvl="2" indent="0" algn="l">
              <a:defRPr sz="6000">
                <a:solidFill>
                  <a:srgbClr val="000000"/>
                </a:solidFill>
              </a:defRPr>
            </a:pPr>
            <a:r>
              <a:t>   Coffee?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